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96" r:id="rId3"/>
    <p:sldId id="260" r:id="rId4"/>
    <p:sldId id="265" r:id="rId5"/>
    <p:sldId id="266" r:id="rId6"/>
    <p:sldId id="298" r:id="rId7"/>
    <p:sldId id="302" r:id="rId8"/>
    <p:sldId id="299" r:id="rId9"/>
    <p:sldId id="300" r:id="rId10"/>
    <p:sldId id="301" r:id="rId11"/>
    <p:sldId id="269" r:id="rId12"/>
    <p:sldId id="270" r:id="rId13"/>
    <p:sldId id="271" r:id="rId14"/>
    <p:sldId id="29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3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0C1"/>
    <a:srgbClr val="E8E1D4"/>
    <a:srgbClr val="EAE8E2"/>
    <a:srgbClr val="CEC8B6"/>
    <a:srgbClr val="DFD6C3"/>
    <a:srgbClr val="E5E2DB"/>
    <a:srgbClr val="C8B9A4"/>
    <a:srgbClr val="C2B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00" autoAdjust="0"/>
  </p:normalViewPr>
  <p:slideViewPr>
    <p:cSldViewPr>
      <p:cViewPr varScale="1">
        <p:scale>
          <a:sx n="118" d="100"/>
          <a:sy n="118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764A79D-2DBC-4171-A6FE-AD787FFB6532}" type="datetimeFigureOut">
              <a:rPr lang="ru-RU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F15453-7FEB-4A75-9350-4F9D1E357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9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CA24-9FBD-4AE2-8A94-E1BBA2CF1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80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3A9F-35BE-4505-BCE8-023A41564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2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B904-C979-4CE2-A628-0B181BA74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7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42F3-FA3B-4CE7-86A4-D5F8DB890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03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E8FC-4AD5-4658-8678-D51E7DDE9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23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AFEE-943A-4F4E-88F1-602CD3EEB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6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2EB8-2E8A-409E-8940-A4E9D38670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8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CE0E-69DF-4C27-980B-D298093CD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18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6265-DCB1-405C-BC3A-A55EA8A16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01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AA0F-148A-4EB6-A753-73CDFA165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96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16C5-3C9A-4E6C-ADDD-857429261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58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9A4DA5-5845-4B5D-9C54-C6FBB83B3D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" Target="slide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slide" Target="slide12.xml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027238" y="773113"/>
            <a:ext cx="508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Кафедра общей физики и ядерного синтеза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81188" y="1403350"/>
            <a:ext cx="538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учебная лаборатория</a:t>
            </a:r>
          </a:p>
          <a:p>
            <a:pPr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“Механика и молекулярная физика”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41388" y="3294063"/>
            <a:ext cx="7261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Физический эксперимент.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Статистическая обработка результатов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физического эксперимента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7088" y="279400"/>
            <a:ext cx="793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НАЦИОНАЛЬНЫЙ ИССЛЕДОВАТЕЛЬСКИЙ УНИВЕРСИТЕТ «МЭИ»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погрешностей </a:t>
            </a:r>
            <a:r>
              <a:rPr lang="ru-RU" altLang="ru-RU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источнику появления</a:t>
            </a:r>
            <a:endParaRPr lang="ru-RU" altLang="ru-RU" sz="1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2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7993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    Методическая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 – составляющая погрешности измерений, зависящая от несовершенства метода измерений, несовершенства теории, положенной в основу экспериментального метода и т.п.</a:t>
            </a:r>
          </a:p>
        </p:txBody>
      </p:sp>
      <p:sp>
        <p:nvSpPr>
          <p:cNvPr id="12293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2000" b="1">
                <a:latin typeface="Times New Roman" panose="02020603050405020304" pitchFamily="18" charset="0"/>
              </a:rPr>
              <a:t>Погрешность эксперимента</a:t>
            </a:r>
            <a:r>
              <a:rPr lang="ru-RU" altLang="ru-RU" sz="2000">
                <a:latin typeface="Times New Roman" panose="02020603050405020304" pitchFamily="18" charset="0"/>
              </a:rPr>
              <a:t> – совокупность погрешностей, связанных непосредственно с измерениями. Это погрешность отсчитывания показаний приборов, погрешность интерполяции, погрешность от параллакса и т.п</a:t>
            </a:r>
            <a:r>
              <a:rPr lang="ru-RU" altLang="ru-RU" sz="1800"/>
              <a:t>. </a:t>
            </a:r>
          </a:p>
        </p:txBody>
      </p:sp>
      <p:sp>
        <p:nvSpPr>
          <p:cNvPr id="12294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4652963"/>
            <a:ext cx="79200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     </a:t>
            </a:r>
            <a:r>
              <a:rPr lang="ru-RU" altLang="ru-RU" sz="2000" b="1">
                <a:latin typeface="Times New Roman" panose="02020603050405020304" pitchFamily="18" charset="0"/>
              </a:rPr>
              <a:t>Погрешность средств измерения</a:t>
            </a:r>
            <a:r>
              <a:rPr lang="ru-RU" altLang="ru-RU" sz="2000">
                <a:latin typeface="Times New Roman" panose="02020603050405020304" pitchFamily="18" charset="0"/>
              </a:rPr>
              <a:t> – инструментальная погрешность. Она зависит от погрешностей, связанных с принципом действия и точностью изготовления применяемых измерительных приборов. Включает в себя как систематическую, так и случайную составляющие.</a:t>
            </a:r>
          </a:p>
        </p:txBody>
      </p:sp>
      <p:sp>
        <p:nvSpPr>
          <p:cNvPr id="12295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2700" y="6534150"/>
            <a:ext cx="1511300" cy="323850"/>
          </a:xfrm>
          <a:prstGeom prst="actionButtonReturn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590550" y="2838450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1800">
                <a:cs typeface="Times New Roman" panose="02020603050405020304" pitchFamily="18" charset="0"/>
              </a:rPr>
              <a:t>где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1800"/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1139825" y="3001963"/>
          <a:ext cx="5191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Формула" r:id="rId3" imgW="749300" imgH="419100" progId="Equation.3">
                  <p:embed/>
                </p:oleObj>
              </mc:Choice>
              <mc:Fallback>
                <p:oleObj name="Формула" r:id="rId3" imgW="7493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3001963"/>
                        <a:ext cx="51911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563688" y="2843213"/>
            <a:ext cx="652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допускаемой инструментальной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погрешности.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850900" y="1293813"/>
            <a:ext cx="802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Погрешность средств измерений рассчитывают так</a:t>
            </a:r>
            <a:r>
              <a:rPr lang="ru-RU" altLang="ru-RU" sz="20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77850" y="520700"/>
            <a:ext cx="8037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Погрешность прямого измерения включает в себя погрешность средств измерения и случайную погрешность.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527050" y="3573463"/>
            <a:ext cx="8116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Данные об измерительных приборах записывают в таблицу спецификации измерительных приборов, которая является неотъемлемой частью протокола измерений.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577975" y="4594225"/>
            <a:ext cx="473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Спецификация измерительных приборов</a:t>
            </a:r>
            <a:endParaRPr lang="ru-RU" altLang="ru-RU" sz="1800"/>
          </a:p>
        </p:txBody>
      </p:sp>
      <p:graphicFrame>
        <p:nvGraphicFramePr>
          <p:cNvPr id="15372" name="Group 12"/>
          <p:cNvGraphicFramePr>
            <a:graphicFrameLocks noGrp="1"/>
          </p:cNvGraphicFramePr>
          <p:nvPr/>
        </p:nvGraphicFramePr>
        <p:xfrm>
          <a:off x="728663" y="5060950"/>
          <a:ext cx="7394575" cy="1189038"/>
        </p:xfrm>
        <a:graphic>
          <a:graphicData uri="http://schemas.openxmlformats.org/drawingml/2006/table">
            <a:tbl>
              <a:tblPr/>
              <a:tblGrid>
                <a:gridCol w="2465387"/>
                <a:gridCol w="1646238"/>
                <a:gridCol w="1112837"/>
                <a:gridCol w="2170113"/>
              </a:tblGrid>
              <a:tr h="82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прибора и его тип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допускаемой инструментальной погрешности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Линейка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– 150 мм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мм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 мм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Rectangle 33"/>
          <p:cNvSpPr>
            <a:spLocks noChangeArrowheads="1"/>
          </p:cNvSpPr>
          <p:nvPr/>
        </p:nvSpPr>
        <p:spPr bwMode="auto">
          <a:xfrm>
            <a:off x="0" y="429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9" name="Rectangle 35"/>
          <p:cNvSpPr>
            <a:spLocks noChangeArrowheads="1"/>
          </p:cNvSpPr>
          <p:nvPr/>
        </p:nvSpPr>
        <p:spPr bwMode="auto">
          <a:xfrm>
            <a:off x="4559300" y="1943100"/>
            <a:ext cx="1814513" cy="7159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3340" name="Object 36"/>
          <p:cNvGraphicFramePr>
            <a:graphicFrameLocks noChangeAspect="1"/>
          </p:cNvGraphicFramePr>
          <p:nvPr/>
        </p:nvGraphicFramePr>
        <p:xfrm>
          <a:off x="4806950" y="2106613"/>
          <a:ext cx="12906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Формула" r:id="rId5" imgW="1866900" imgH="508000" progId="Equation.3">
                  <p:embed/>
                </p:oleObj>
              </mc:Choice>
              <mc:Fallback>
                <p:oleObj name="Формула" r:id="rId5" imgW="1866900" imgH="5080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2106613"/>
                        <a:ext cx="129063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1" name="Text Box 37"/>
          <p:cNvSpPr txBox="1">
            <a:spLocks noChangeArrowheads="1"/>
          </p:cNvSpPr>
          <p:nvPr/>
        </p:nvSpPr>
        <p:spPr bwMode="auto">
          <a:xfrm>
            <a:off x="854075" y="2090738"/>
            <a:ext cx="341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Для однократных измерений</a:t>
            </a:r>
          </a:p>
        </p:txBody>
      </p:sp>
      <p:sp>
        <p:nvSpPr>
          <p:cNvPr id="40" name="Заголовок 3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ea typeface="+mn-ea"/>
                <a:cs typeface="Times New Roman"/>
              </a:rPr>
              <a:t>ПОГРЕШНОСТЬ ПРЯМОГО ИЗМЕРЕНИЯ</a:t>
            </a:r>
            <a:endParaRPr lang="ru-RU" sz="1800" b="1" kern="1200" dirty="0" smtClean="0">
              <a:solidFill>
                <a:srgbClr val="6600FF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00075" y="969963"/>
            <a:ext cx="8004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Для измерительных приборов с непрерывным отсчетом (линейка, транспортир и т.п.) предел допускаемой  инструментальной погрешности принимается равным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половине цены деления </a:t>
            </a:r>
            <a:r>
              <a:rPr lang="ru-RU" altLang="ru-RU" sz="1800">
                <a:latin typeface="Times New Roman" panose="02020603050405020304" pitchFamily="18" charset="0"/>
              </a:rPr>
              <a:t>шкалы.</a:t>
            </a:r>
          </a:p>
        </p:txBody>
      </p:sp>
      <p:pic>
        <p:nvPicPr>
          <p:cNvPr id="14339" name="Picture 0" descr="В_работа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b="31038"/>
          <a:stretch>
            <a:fillRect/>
          </a:stretch>
        </p:blipFill>
        <p:spPr bwMode="auto">
          <a:xfrm>
            <a:off x="1665288" y="2679700"/>
            <a:ext cx="52578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2670175" y="4522788"/>
            <a:ext cx="327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Цена деления линейки 1 мм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cs typeface="Times New Roman"/>
              </a:rPr>
              <a:t>ПОГРЕШНОСТЬ ПРЯМОГО ИЗМЕРЕНИЯ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0825" y="581025"/>
            <a:ext cx="8596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Для измерительных приборов с дополнительной шкалой </a:t>
            </a:r>
            <a:r>
              <a:rPr lang="ru-RU" altLang="ru-RU" sz="18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800">
                <a:latin typeface="Times New Roman" panose="02020603050405020304" pitchFamily="18" charset="0"/>
              </a:rPr>
              <a:t> нониусом (штангенциркуль, микрометр и т.п.) предел допускаемой  инструментальной погрешности принимается равным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цене деления нониуса</a:t>
            </a:r>
            <a:r>
              <a:rPr lang="ru-RU" altLang="ru-RU" sz="1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0" descr="В_работа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744913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В_работа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25220" r="3824" b="25603"/>
          <a:stretch>
            <a:fillRect/>
          </a:stretch>
        </p:blipFill>
        <p:spPr bwMode="auto">
          <a:xfrm>
            <a:off x="860425" y="1768475"/>
            <a:ext cx="4308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597525" y="2322513"/>
            <a:ext cx="2112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Штангенциркуль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4448175" y="5281613"/>
            <a:ext cx="412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Цена деления нониуса 0,1 мм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384300" y="5473700"/>
            <a:ext cx="13843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flipV="1">
            <a:off x="2779713" y="4829175"/>
            <a:ext cx="1990725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4794250" y="4581525"/>
            <a:ext cx="112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Нониус</a:t>
            </a:r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 flipV="1">
            <a:off x="2903538" y="4360863"/>
            <a:ext cx="1916112" cy="98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4794250" y="4102100"/>
            <a:ext cx="281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Основная шкала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ea typeface="+mn-ea"/>
                <a:cs typeface="Times New Roman"/>
              </a:rPr>
              <a:t>ПОГРЕШНОСТЬ ПРЯМОГО ИЗМЕРЕНИЯ</a:t>
            </a:r>
            <a:endParaRPr lang="ru-RU" sz="1800" b="1" kern="1200" dirty="0" smtClean="0">
              <a:solidFill>
                <a:srgbClr val="6600FF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0825" y="581025"/>
            <a:ext cx="8596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Для измерительных приборов с дополнительной шкалой </a:t>
            </a:r>
            <a:r>
              <a:rPr lang="ru-RU" altLang="ru-RU" sz="18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800">
                <a:latin typeface="Times New Roman" panose="02020603050405020304" pitchFamily="18" charset="0"/>
              </a:rPr>
              <a:t> нониусом (штангенциркуль, микрометр и т.п.) предел допускаемой  инструментальной погрешности принимается равным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цене деления нониуса</a:t>
            </a:r>
            <a:r>
              <a:rPr lang="ru-RU" altLang="ru-RU" sz="1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387" name="Picture 5" descr="В_работа 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1"/>
          <a:stretch>
            <a:fillRect/>
          </a:stretch>
        </p:blipFill>
        <p:spPr bwMode="auto">
          <a:xfrm>
            <a:off x="631825" y="4521200"/>
            <a:ext cx="329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В_работа 006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0" b="18631"/>
          <a:stretch>
            <a:fillRect/>
          </a:stretch>
        </p:blipFill>
        <p:spPr bwMode="auto">
          <a:xfrm>
            <a:off x="622300" y="1887538"/>
            <a:ext cx="4419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695950" y="2593975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Микрометр</a:t>
            </a: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2125663" y="5326063"/>
            <a:ext cx="1198562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360738" y="6302375"/>
            <a:ext cx="2112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Основная шкала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V="1">
            <a:off x="2324100" y="4795838"/>
            <a:ext cx="1989138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4278313" y="4510088"/>
            <a:ext cx="464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Дополнительная шкала на барабанчике.</a:t>
            </a:r>
            <a:r>
              <a:rPr lang="ru-RU" altLang="ru-RU" sz="1800"/>
              <a:t> 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4448175" y="5281613"/>
            <a:ext cx="412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Цена деления барабанчика 0,01 мм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ea typeface="+mn-ea"/>
                <a:cs typeface="Times New Roman"/>
              </a:rPr>
              <a:t>ПОГРЕШНОСТЬ ПРЯМОГО ИЗМЕРЕНИЯ</a:t>
            </a:r>
            <a:endParaRPr lang="ru-RU" sz="1800" b="1" kern="1200" dirty="0" smtClean="0">
              <a:solidFill>
                <a:srgbClr val="6600FF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825" y="684213"/>
            <a:ext cx="864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Для измерительных приборов со скачущей стрелкой (секундомер) предел допускаемой  инструментальной погрешности принимается равным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цене деления шкалы</a:t>
            </a:r>
            <a:r>
              <a:rPr lang="ru-RU" altLang="ru-RU" sz="1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35150" y="5589588"/>
            <a:ext cx="547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Цена деления шкалы секундомера 0,2 с</a:t>
            </a:r>
          </a:p>
        </p:txBody>
      </p:sp>
      <p:pic>
        <p:nvPicPr>
          <p:cNvPr id="17412" name="Picture 0" descr="В_работа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992313"/>
            <a:ext cx="47148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ea typeface="+mn-ea"/>
                <a:cs typeface="Times New Roman"/>
              </a:rPr>
              <a:t>ПОГРЕШНОСТЬ ПРЯМОГО ИЗМЕРЕНИЯ</a:t>
            </a:r>
            <a:endParaRPr lang="ru-RU" sz="1800" b="1" kern="1200" dirty="0" smtClean="0">
              <a:solidFill>
                <a:srgbClr val="6600FF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84200" y="546100"/>
            <a:ext cx="7670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Для цифровых приборов для каждого предела измерения в паспорте приводится формула для определения относительной или абсолютной погрешности. Значение погрешности таких средств измерения приведены на установке. </a:t>
            </a:r>
          </a:p>
        </p:txBody>
      </p:sp>
      <p:pic>
        <p:nvPicPr>
          <p:cNvPr id="18435" name="Picture 0" descr="В_работа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168525"/>
            <a:ext cx="5067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cs typeface="Times New Roman"/>
              </a:rPr>
              <a:t>ПОГРЕШНОСТЬ ПРЯМОГО ИЗМЕРЕНИЯ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08000" y="2601913"/>
            <a:ext cx="8147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где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Стьюдента, зависящий от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доверительной вероятности 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 числа измерений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среднее арифметическое значение результатов измерений;</a:t>
            </a: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1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ym typeface="Symbol" panose="05050102010706020507" pitchFamily="18" charset="2"/>
              </a:rPr>
              <a:t>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текущего измерения;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800">
                <a:sym typeface="Symbol" panose="05050102010706020507" pitchFamily="18" charset="2"/>
              </a:rPr>
              <a:t></a:t>
            </a:r>
            <a:r>
              <a:rPr lang="ru-RU" altLang="ru-RU" sz="1800"/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среднеквадратичное отклонение от среднего  значения (</a:t>
            </a:r>
            <a:r>
              <a:rPr lang="ru-RU" altLang="ru-RU" sz="1800">
                <a:solidFill>
                  <a:srgbClr val="3333CC"/>
                </a:solidFill>
                <a:latin typeface="Times New Roman" panose="02020603050405020304" pitchFamily="18" charset="0"/>
              </a:rPr>
              <a:t>дисперсия),</a:t>
            </a:r>
            <a:r>
              <a:rPr lang="ru-RU" altLang="ru-RU" sz="1800">
                <a:latin typeface="Times New Roman" panose="02020603050405020304" pitchFamily="18" charset="0"/>
              </a:rPr>
              <a:t> вводится в математической статистике для оценки разброса результатов измерений от среднего арифметического.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b="1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31813" y="6762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Случайная погрешность </a:t>
            </a:r>
            <a:r>
              <a:rPr lang="ru-RU" altLang="ru-RU" sz="1800">
                <a:latin typeface="Times New Roman" panose="02020603050405020304" pitchFamily="18" charset="0"/>
              </a:rPr>
              <a:t>проявляется в разбросе экспериментальных данных при измерении одной и той же физической величины при одинаковых условиях и рассчитывается по формуле Стьюдента:</a:t>
            </a:r>
          </a:p>
        </p:txBody>
      </p:sp>
      <p:graphicFrame>
        <p:nvGraphicFramePr>
          <p:cNvPr id="19460" name="Object 8"/>
          <p:cNvGraphicFramePr>
            <a:graphicFrameLocks noChangeAspect="1"/>
          </p:cNvGraphicFramePr>
          <p:nvPr/>
        </p:nvGraphicFramePr>
        <p:xfrm>
          <a:off x="3235325" y="3011488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3" imgW="203024" imgH="215713" progId="Equation.3">
                  <p:embed/>
                </p:oleObj>
              </mc:Choice>
              <mc:Fallback>
                <p:oleObj name="Формула" r:id="rId3" imgW="203024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3011488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0"/>
          <p:cNvGraphicFramePr>
            <a:graphicFrameLocks noChangeAspect="1"/>
          </p:cNvGraphicFramePr>
          <p:nvPr/>
        </p:nvGraphicFramePr>
        <p:xfrm>
          <a:off x="3771900" y="1976438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5" imgW="1574800" imgH="368300" progId="Equation.3">
                  <p:embed/>
                </p:oleObj>
              </mc:Choice>
              <mc:Fallback>
                <p:oleObj name="Формула" r:id="rId5" imgW="1574800" imgH="3683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976438"/>
                        <a:ext cx="157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"/>
          <p:cNvGraphicFramePr>
            <a:graphicFrameLocks noChangeAspect="1"/>
          </p:cNvGraphicFramePr>
          <p:nvPr/>
        </p:nvGraphicFramePr>
        <p:xfrm>
          <a:off x="3405188" y="4645025"/>
          <a:ext cx="2171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Формула" r:id="rId7" imgW="2171700" imgH="1016000" progId="Equation.3">
                  <p:embed/>
                </p:oleObj>
              </mc:Choice>
              <mc:Fallback>
                <p:oleObj name="Формула" r:id="rId7" imgW="2171700" imgH="101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645025"/>
                        <a:ext cx="2171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cs typeface="Times New Roman"/>
              </a:rPr>
              <a:t>ПОГРЕШНОСТЬ ПРЯМОГО ИЗМЕРЕНИЯ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214438" y="5511800"/>
            <a:ext cx="362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Результирующая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3550" y="876300"/>
            <a:ext cx="84423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   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</a:rPr>
              <a:t>Доверительной вероятностью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 b="1" i="1">
                <a:latin typeface="Times New Roman" panose="02020603050405020304" pitchFamily="18" charset="0"/>
              </a:rPr>
              <a:t>Р</a:t>
            </a:r>
            <a:r>
              <a:rPr lang="ru-RU" altLang="ru-RU" sz="1800">
                <a:latin typeface="Times New Roman" panose="02020603050405020304" pitchFamily="18" charset="0"/>
              </a:rPr>
              <a:t>  называется вероятность, с которой доверительный интервал накрывает случайное отклонение результата наблюдения. Чем больше доверительная вероятность, тем больше ширина доверительного интервала. В рядовых физических экспериментах обычно выбирают </a:t>
            </a:r>
            <a:r>
              <a:rPr lang="ru-RU" altLang="ru-RU" sz="1800" b="1" i="1">
                <a:latin typeface="Times New Roman" panose="02020603050405020304" pitchFamily="18" charset="0"/>
              </a:rPr>
              <a:t>Р</a:t>
            </a:r>
            <a:r>
              <a:rPr lang="ru-RU" altLang="ru-RU" sz="1800" i="1">
                <a:latin typeface="Times New Roman" panose="02020603050405020304" pitchFamily="18" charset="0"/>
              </a:rPr>
              <a:t> </a:t>
            </a:r>
            <a:r>
              <a:rPr lang="ru-RU" altLang="ru-RU" sz="1800">
                <a:latin typeface="Times New Roman" panose="02020603050405020304" pitchFamily="18" charset="0"/>
              </a:rPr>
              <a:t>= 0,95. Это значит, что 95% измерений дадут значения, попадающие в доверительный интервал.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2081213" y="3698875"/>
            <a:ext cx="4267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083300" y="3725863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</a:rPr>
              <a:t>х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3703638" y="35353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3863975" y="35337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4043363" y="35353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222750" y="35321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160838" y="35337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3486150" y="35369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3775075" y="35353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3949700" y="35337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4100513" y="35369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3546475" y="354012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3611563" y="35385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3771900" y="3336925"/>
            <a:ext cx="0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905250" y="326548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20499" name="Object 20"/>
          <p:cNvGraphicFramePr>
            <a:graphicFrameLocks noChangeAspect="1"/>
          </p:cNvGraphicFramePr>
          <p:nvPr/>
        </p:nvGraphicFramePr>
        <p:xfrm>
          <a:off x="3849688" y="3189288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Формула" r:id="rId3" imgW="203024" imgH="215713" progId="Equation.3">
                  <p:embed/>
                </p:oleObj>
              </mc:Choice>
              <mc:Fallback>
                <p:oleObj name="Формула" r:id="rId3" imgW="203024" imgH="2157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189288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4283075" y="35353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>
            <a:off x="3414713" y="353853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23"/>
          <p:cNvSpPr>
            <a:spLocks noChangeShapeType="1"/>
          </p:cNvSpPr>
          <p:nvPr/>
        </p:nvSpPr>
        <p:spPr bwMode="auto">
          <a:xfrm>
            <a:off x="4384675" y="35321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>
            <a:off x="4668838" y="35448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>
            <a:off x="3289300" y="35369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Line 26"/>
          <p:cNvSpPr>
            <a:spLocks noChangeShapeType="1"/>
          </p:cNvSpPr>
          <p:nvPr/>
        </p:nvSpPr>
        <p:spPr bwMode="auto">
          <a:xfrm>
            <a:off x="5345113" y="35353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6" name="Line 27"/>
          <p:cNvSpPr>
            <a:spLocks noChangeShapeType="1"/>
          </p:cNvSpPr>
          <p:nvPr/>
        </p:nvSpPr>
        <p:spPr bwMode="auto">
          <a:xfrm>
            <a:off x="2786063" y="354330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7" name="Line 28"/>
          <p:cNvSpPr>
            <a:spLocks noChangeShapeType="1"/>
          </p:cNvSpPr>
          <p:nvPr/>
        </p:nvSpPr>
        <p:spPr bwMode="auto">
          <a:xfrm>
            <a:off x="4875213" y="35464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8" name="Line 29"/>
          <p:cNvSpPr>
            <a:spLocks noChangeShapeType="1"/>
          </p:cNvSpPr>
          <p:nvPr/>
        </p:nvSpPr>
        <p:spPr bwMode="auto">
          <a:xfrm>
            <a:off x="2946400" y="35464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2455863" y="35464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0" name="Line 31"/>
          <p:cNvSpPr>
            <a:spLocks noChangeShapeType="1"/>
          </p:cNvSpPr>
          <p:nvPr/>
        </p:nvSpPr>
        <p:spPr bwMode="auto">
          <a:xfrm>
            <a:off x="3195638" y="353853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511" name="Group 32"/>
          <p:cNvGrpSpPr>
            <a:grpSpLocks/>
          </p:cNvGrpSpPr>
          <p:nvPr/>
        </p:nvGrpSpPr>
        <p:grpSpPr bwMode="auto">
          <a:xfrm>
            <a:off x="3060700" y="3509963"/>
            <a:ext cx="101600" cy="371475"/>
            <a:chOff x="1928" y="2205"/>
            <a:chExt cx="64" cy="234"/>
          </a:xfrm>
        </p:grpSpPr>
        <p:sp>
          <p:nvSpPr>
            <p:cNvPr id="20526" name="Line 33"/>
            <p:cNvSpPr>
              <a:spLocks noChangeShapeType="1"/>
            </p:cNvSpPr>
            <p:nvPr/>
          </p:nvSpPr>
          <p:spPr bwMode="auto">
            <a:xfrm>
              <a:off x="1935" y="2205"/>
              <a:ext cx="0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34"/>
            <p:cNvSpPr>
              <a:spLocks noChangeShapeType="1"/>
            </p:cNvSpPr>
            <p:nvPr/>
          </p:nvSpPr>
          <p:spPr bwMode="auto">
            <a:xfrm>
              <a:off x="1929" y="2433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35"/>
            <p:cNvSpPr>
              <a:spLocks noChangeShapeType="1"/>
            </p:cNvSpPr>
            <p:nvPr/>
          </p:nvSpPr>
          <p:spPr bwMode="auto">
            <a:xfrm>
              <a:off x="1928" y="2210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2" name="Group 36"/>
          <p:cNvGrpSpPr>
            <a:grpSpLocks/>
          </p:cNvGrpSpPr>
          <p:nvPr/>
        </p:nvGrpSpPr>
        <p:grpSpPr bwMode="auto">
          <a:xfrm flipH="1">
            <a:off x="4383088" y="3508375"/>
            <a:ext cx="101600" cy="371475"/>
            <a:chOff x="1928" y="2205"/>
            <a:chExt cx="64" cy="234"/>
          </a:xfrm>
        </p:grpSpPr>
        <p:sp>
          <p:nvSpPr>
            <p:cNvPr id="20523" name="Line 37"/>
            <p:cNvSpPr>
              <a:spLocks noChangeShapeType="1"/>
            </p:cNvSpPr>
            <p:nvPr/>
          </p:nvSpPr>
          <p:spPr bwMode="auto">
            <a:xfrm>
              <a:off x="1935" y="2205"/>
              <a:ext cx="0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Line 38"/>
            <p:cNvSpPr>
              <a:spLocks noChangeShapeType="1"/>
            </p:cNvSpPr>
            <p:nvPr/>
          </p:nvSpPr>
          <p:spPr bwMode="auto">
            <a:xfrm>
              <a:off x="1929" y="2433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39"/>
            <p:cNvSpPr>
              <a:spLocks noChangeShapeType="1"/>
            </p:cNvSpPr>
            <p:nvPr/>
          </p:nvSpPr>
          <p:spPr bwMode="auto">
            <a:xfrm>
              <a:off x="1928" y="2210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3" name="Line 40"/>
          <p:cNvSpPr>
            <a:spLocks noChangeShapeType="1"/>
          </p:cNvSpPr>
          <p:nvPr/>
        </p:nvSpPr>
        <p:spPr bwMode="auto">
          <a:xfrm>
            <a:off x="3784600" y="3687763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4" name="Line 41"/>
          <p:cNvSpPr>
            <a:spLocks noChangeShapeType="1"/>
          </p:cNvSpPr>
          <p:nvPr/>
        </p:nvSpPr>
        <p:spPr bwMode="auto">
          <a:xfrm>
            <a:off x="4489450" y="38655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5" name="Line 42"/>
          <p:cNvSpPr>
            <a:spLocks noChangeShapeType="1"/>
          </p:cNvSpPr>
          <p:nvPr/>
        </p:nvSpPr>
        <p:spPr bwMode="auto">
          <a:xfrm>
            <a:off x="3784600" y="4011613"/>
            <a:ext cx="70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3790950" y="362267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8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i="1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ru-RU" altLang="ru-RU" sz="2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сл</a:t>
            </a:r>
          </a:p>
        </p:txBody>
      </p:sp>
      <p:sp>
        <p:nvSpPr>
          <p:cNvPr id="20517" name="AutoShape 44"/>
          <p:cNvSpPr>
            <a:spLocks/>
          </p:cNvSpPr>
          <p:nvPr/>
        </p:nvSpPr>
        <p:spPr bwMode="auto">
          <a:xfrm rot="5400000">
            <a:off x="3552032" y="2445544"/>
            <a:ext cx="423862" cy="1365250"/>
          </a:xfrm>
          <a:prstGeom prst="leftBrace">
            <a:avLst>
              <a:gd name="adj1" fmla="val 2684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18" name="Text Box 45"/>
          <p:cNvSpPr txBox="1">
            <a:spLocks noChangeArrowheads="1"/>
          </p:cNvSpPr>
          <p:nvPr/>
        </p:nvSpPr>
        <p:spPr bwMode="auto">
          <a:xfrm>
            <a:off x="3935413" y="2682875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Доверительный интервал</a:t>
            </a:r>
          </a:p>
        </p:txBody>
      </p:sp>
      <p:sp>
        <p:nvSpPr>
          <p:cNvPr id="20519" name="Text Box 46"/>
          <p:cNvSpPr txBox="1">
            <a:spLocks noChangeArrowheads="1"/>
          </p:cNvSpPr>
          <p:nvPr/>
        </p:nvSpPr>
        <p:spPr bwMode="auto">
          <a:xfrm>
            <a:off x="555625" y="4148138"/>
            <a:ext cx="8110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Еще один фактор, влияющий на ширину доверительного интервала – надежность данной серии экспериментов, чем больше число измерений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en-US" altLang="ru-RU" sz="1800" b="1" i="1">
                <a:latin typeface="Times New Roman" panose="02020603050405020304" pitchFamily="18" charset="0"/>
              </a:rPr>
              <a:t>n</a:t>
            </a:r>
            <a:r>
              <a:rPr lang="ru-RU" altLang="ru-RU" sz="1800">
                <a:latin typeface="Times New Roman" panose="02020603050405020304" pitchFamily="18" charset="0"/>
              </a:rPr>
              <a:t>, тем более надежным является эксперимент и тем меньше ширина доверительного интервала.</a:t>
            </a:r>
            <a:r>
              <a:rPr lang="en-US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20" name="Text Box 47"/>
          <p:cNvSpPr txBox="1">
            <a:spLocks noChangeArrowheads="1"/>
          </p:cNvSpPr>
          <p:nvPr/>
        </p:nvSpPr>
        <p:spPr bwMode="auto">
          <a:xfrm>
            <a:off x="563563" y="6038850"/>
            <a:ext cx="801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Число измерений следует выбирать таким, чтобы случайная погрешность была меньше погрешности средств измерения.</a:t>
            </a:r>
          </a:p>
        </p:txBody>
      </p:sp>
      <p:graphicFrame>
        <p:nvGraphicFramePr>
          <p:cNvPr id="20521" name="Object 48"/>
          <p:cNvGraphicFramePr>
            <a:graphicFrameLocks noChangeAspect="1"/>
          </p:cNvGraphicFramePr>
          <p:nvPr/>
        </p:nvGraphicFramePr>
        <p:xfrm>
          <a:off x="4995863" y="5480050"/>
          <a:ext cx="275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Формула" r:id="rId5" imgW="2755900" imgH="444500" progId="Equation.3">
                  <p:embed/>
                </p:oleObj>
              </mc:Choice>
              <mc:Fallback>
                <p:oleObj name="Формула" r:id="rId5" imgW="2755900" imgH="4445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5480050"/>
                        <a:ext cx="275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Заголовок 50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6600FF"/>
                </a:solidFill>
                <a:latin typeface="Times New Roman"/>
                <a:cs typeface="Times New Roman"/>
              </a:rPr>
              <a:t>ПОГРЕШНОСТЬ ПРЯМОГО ИЗМЕРЕНИЯ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15938" y="2590800"/>
            <a:ext cx="8201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Пусть при косвенном измерении искомое значение физической величины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находят из соотношения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b="1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b="1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b="1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800" b="1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b="1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значения физических величин, найденные в результате прямых измерений, или заданные как данные установки.</a:t>
            </a:r>
            <a:endParaRPr lang="ru-RU" altLang="ru-RU" sz="1800" b="1" i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6438" y="4084638"/>
            <a:ext cx="784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погрешность косвенного измерения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формуле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90538" y="5716588"/>
            <a:ext cx="746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ru-RU" sz="1800" b="1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– погрешности прямых измерений;        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производные. 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289925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ПОГРЕШНОСТЬ КОСВЕННОГО ИЗМЕРЕНИЯ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17525" y="912813"/>
            <a:ext cx="8256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При косвенном измерении искомое значение физической величины рассчитывают используя известную зависимость (формулу) между этой величиной и другими величинами, определяемыми путем прямых измерений.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0225" y="1881188"/>
            <a:ext cx="8280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В формулу кроме результатов прямых измерений могут входить также физические постоянные, табличные значения и данные экспериментальной установки.</a:t>
            </a: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783138" y="5624513"/>
          <a:ext cx="41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Формула" r:id="rId3" imgW="419100" imgH="685800" progId="Equation.3">
                  <p:embed/>
                </p:oleObj>
              </mc:Choice>
              <mc:Fallback>
                <p:oleObj name="Формула" r:id="rId3" imgW="419100" imgH="685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624513"/>
                        <a:ext cx="419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2146300" y="4554538"/>
          <a:ext cx="48514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5" imgW="2959100" imgH="558800" progId="Equation.DSMT4">
                  <p:embed/>
                </p:oleObj>
              </mc:Choice>
              <mc:Fallback>
                <p:oleObj name="Equation" r:id="rId5" imgW="2959100" imgH="558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554538"/>
                        <a:ext cx="48514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Физический эксперимент.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Статистическая обработка результатов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физического эксперимента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5263" y="1614488"/>
            <a:ext cx="6665912" cy="441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2" action="ppaction://hlinksldjump"/>
              </a:rPr>
              <a:t>Физические измерения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3" action="ppaction://hlinksldjump"/>
              </a:rPr>
              <a:t>Измерительные приборы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4" action="ppaction://hlinksldjump"/>
              </a:rPr>
              <a:t>Погрешность измерения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5" action="ppaction://hlinksldjump"/>
              </a:rPr>
              <a:t>Погрешность прямого измерения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6" action="ppaction://hlinksldjump"/>
              </a:rPr>
              <a:t>Погрешность косвенного измерения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anose="02020603050405020304" pitchFamily="18" charset="0"/>
                <a:hlinkClick r:id="rId7" action="ppaction://hlinksldjump"/>
              </a:rPr>
              <a:t>Пример измерений и статистической обработки результатов измерений</a:t>
            </a: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650" y="2133600"/>
            <a:ext cx="727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то в этом случае удобно вывести формулу для абсолютной погрешности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87450" y="381952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endParaRPr lang="ru-RU" altLang="ru-RU" sz="20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-3175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-31750" y="5584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042988" y="1052513"/>
            <a:ext cx="4849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Если искомая величина определяется суммой</a:t>
            </a:r>
            <a:r>
              <a:rPr lang="ru-RU" altLang="ru-RU" sz="1800">
                <a:latin typeface="Tahoma" panose="020B0604030504040204" pitchFamily="34" charset="0"/>
              </a:rPr>
              <a:t>   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ПОГРЕШНОСТЬ КОСВЕННОГО ИЗМЕРЕНИЯ</a:t>
            </a:r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2987675" y="1557338"/>
          <a:ext cx="224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Формула" r:id="rId3" imgW="2247900" imgH="317500" progId="Equation.3">
                  <p:embed/>
                </p:oleObj>
              </mc:Choice>
              <mc:Fallback>
                <p:oleObj name="Формула" r:id="rId3" imgW="2247900" imgH="317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57338"/>
                        <a:ext cx="2247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411413" y="3024188"/>
          <a:ext cx="3414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Формула" r:id="rId5" imgW="2006600" imgH="292100" progId="Equation.3">
                  <p:embed/>
                </p:oleObj>
              </mc:Choice>
              <mc:Fallback>
                <p:oleObj name="Формула" r:id="rId5" imgW="2006600" imgH="292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024188"/>
                        <a:ext cx="3414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2987675" y="4314825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7" imgW="1624895" imgH="317362" progId="Equation.3">
                  <p:embed/>
                </p:oleObj>
              </mc:Choice>
              <mc:Fallback>
                <p:oleObj name="Формула" r:id="rId7" imgW="1624895" imgH="31736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314825"/>
                        <a:ext cx="162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484438" y="5160963"/>
          <a:ext cx="308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9" imgW="3086100" imgH="431800" progId="Equation.3">
                  <p:embed/>
                </p:oleObj>
              </mc:Choice>
              <mc:Fallback>
                <p:oleObj name="Формула" r:id="rId9" imgW="30861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60963"/>
                        <a:ext cx="3086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3175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55650" y="908050"/>
            <a:ext cx="773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 искомая величина определяется произведением степенных функций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4213" y="1924050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то в этом случае удобно сначала вывести формулу и вычислить относительную погрешность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16013" y="4437063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-31750" y="5584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ПОГРЕШНОСТЬ КОСВЕННОГО ИЗМЕРЕНИЯ</a:t>
            </a: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563938" y="1484313"/>
          <a:ext cx="157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Формула" r:id="rId3" imgW="1574800" imgH="393700" progId="Equation.3">
                  <p:embed/>
                </p:oleObj>
              </mc:Choice>
              <mc:Fallback>
                <p:oleObj name="Формула" r:id="rId3" imgW="15748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1574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2063750" y="27559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Формула" r:id="rId5" imgW="4025900" imgH="673100" progId="Equation.3">
                  <p:embed/>
                </p:oleObj>
              </mc:Choice>
              <mc:Fallback>
                <p:oleObj name="Формула" r:id="rId5" imgW="4025900" imgH="673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7559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267075" y="4824413"/>
          <a:ext cx="19351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Формула" r:id="rId7" imgW="939392" imgH="241195" progId="Equation.3">
                  <p:embed/>
                </p:oleObj>
              </mc:Choice>
              <mc:Fallback>
                <p:oleObj name="Формула" r:id="rId7" imgW="939392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824413"/>
                        <a:ext cx="19351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1692275" y="5516563"/>
          <a:ext cx="5092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Формула" r:id="rId9" imgW="5092700" imgH="673100" progId="Equation.3">
                  <p:embed/>
                </p:oleObj>
              </mc:Choice>
              <mc:Fallback>
                <p:oleObj name="Формула" r:id="rId9" imgW="5092700" imgH="673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516563"/>
                        <a:ext cx="5092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84213" y="3429000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 затем абсолютную погрешность</a:t>
            </a: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3635375" y="4005263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Формула" r:id="rId11" imgW="1091726" imgH="368140" progId="Equation.3">
                  <p:embed/>
                </p:oleObj>
              </mc:Choice>
              <mc:Fallback>
                <p:oleObj name="Формула" r:id="rId11" imgW="1091726" imgH="3681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005263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63563" y="1060450"/>
            <a:ext cx="8077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Трансцендентные и иррациональные величины, физические постоянные, как правило, определены весьма точно. Например </a:t>
            </a:r>
            <a:r>
              <a:rPr lang="el-GR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3,14159…, число Авогадро 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(6,022141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0,0000005)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1/моль, ускорение свободного падения на широте Москвы</a:t>
            </a: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(9,80655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0,00005) м/с</a:t>
            </a:r>
            <a:r>
              <a:rPr lang="ru-RU" altLang="ru-RU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848600" cy="720725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Учет погрешностей</a:t>
            </a:r>
            <a:r>
              <a:rPr lang="ru-RU" altLang="ru-RU" sz="180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1800" smtClean="0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ru-RU" altLang="ru-RU" sz="1800" smtClean="0">
                <a:solidFill>
                  <a:srgbClr val="6600FF"/>
                </a:solidFill>
                <a:latin typeface="Times New Roman" panose="02020603050405020304" pitchFamily="18" charset="0"/>
              </a:rPr>
              <a:t>т</a:t>
            </a:r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рансцендентных и иррациональных величин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2463" y="2743200"/>
            <a:ext cx="798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В расчетную формулу подставляют округленные значения таких величин.</a:t>
            </a:r>
          </a:p>
        </p:txBody>
      </p:sp>
      <p:sp>
        <p:nvSpPr>
          <p:cNvPr id="24581" name="Text Box 0"/>
          <p:cNvSpPr txBox="1">
            <a:spLocks noChangeArrowheads="1"/>
          </p:cNvSpPr>
          <p:nvPr/>
        </p:nvSpPr>
        <p:spPr bwMode="auto">
          <a:xfrm>
            <a:off x="633413" y="3789363"/>
            <a:ext cx="78708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</a:t>
            </a:r>
            <a:r>
              <a:rPr lang="ru-RU" altLang="ru-RU" sz="1800" b="1" u="sng">
                <a:solidFill>
                  <a:srgbClr val="6600FF"/>
                </a:solidFill>
                <a:latin typeface="Times New Roman" panose="02020603050405020304" pitchFamily="18" charset="0"/>
              </a:rPr>
              <a:t>Правило округления </a:t>
            </a:r>
            <a:r>
              <a:rPr lang="ru-RU" altLang="ru-RU" sz="1800" u="sng">
                <a:solidFill>
                  <a:srgbClr val="6600FF"/>
                </a:solidFill>
                <a:latin typeface="Times New Roman" panose="02020603050405020304" pitchFamily="18" charset="0"/>
              </a:rPr>
              <a:t>т</a:t>
            </a:r>
            <a:r>
              <a:rPr lang="ru-RU" altLang="ru-RU" sz="1800" b="1" u="sng">
                <a:solidFill>
                  <a:srgbClr val="6600FF"/>
                </a:solidFill>
                <a:latin typeface="Times New Roman" panose="02020603050405020304" pitchFamily="18" charset="0"/>
              </a:rPr>
              <a:t>рансцендентных и иррациональных величин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Если при округлении оставить </a:t>
            </a:r>
            <a:r>
              <a:rPr lang="ru-RU" altLang="ru-RU" sz="1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на одну значащую цифру больше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, чем число значащих цифр в результатах прямых измерений, то относительная погрешность округления будет заведомо много меньше относительной погрешности прямых измерений. В таком случае данное число можно считать точным и его погрешностью пренебречь.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708025"/>
            <a:ext cx="662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вычисляется  площадь круга по формуле 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ru-RU" sz="18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57213" y="2984500"/>
            <a:ext cx="8126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  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b="1" dirty="0" smtClean="0">
                <a:solidFill>
                  <a:srgbClr val="6600FF"/>
                </a:solidFill>
                <a:latin typeface="Times New Roman" panose="02020603050405020304" pitchFamily="18" charset="0"/>
                <a:ea typeface="+mj-ea"/>
                <a:cs typeface="+mj-cs"/>
              </a:rPr>
              <a:t>по правилу округления трансцендентных и иррациональных величин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altLang="ru-RU" sz="1800" b="1" i="1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3,142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,</a:t>
            </a:r>
            <a:r>
              <a:rPr lang="ru-RU" altLang="ru-RU" sz="1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то относительная погрешность округления числа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будет на два порядка меньше относительной погрешности измерения радиуса: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3250" y="2449513"/>
            <a:ext cx="75295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Предположим, что в результате прямых измерений получено значение радиуса круга </a:t>
            </a: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(1,35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0,03)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см.</a:t>
            </a:r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3197225" y="1541463"/>
          <a:ext cx="2628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Формула" r:id="rId3" imgW="2628900" imgH="787400" progId="Equation.3">
                  <p:embed/>
                </p:oleObj>
              </mc:Choice>
              <mc:Fallback>
                <p:oleObj name="Формула" r:id="rId3" imgW="2628900" imgH="787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1541463"/>
                        <a:ext cx="2628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69913" y="4849813"/>
            <a:ext cx="78660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В этом случае число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можно считать точным и  относительную погрешность площади рассчитать по формуле</a:t>
            </a:r>
          </a:p>
        </p:txBody>
      </p:sp>
      <p:graphicFrame>
        <p:nvGraphicFramePr>
          <p:cNvPr id="25607" name="Object 8"/>
          <p:cNvGraphicFramePr>
            <a:graphicFrameLocks noChangeAspect="1"/>
          </p:cNvGraphicFramePr>
          <p:nvPr/>
        </p:nvGraphicFramePr>
        <p:xfrm>
          <a:off x="2727325" y="5634038"/>
          <a:ext cx="252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Формула" r:id="rId5" imgW="2527300" imgH="762000" progId="Equation.3">
                  <p:embed/>
                </p:oleObj>
              </mc:Choice>
              <mc:Fallback>
                <p:oleObj name="Формула" r:id="rId5" imgW="2527300" imgH="7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5634038"/>
                        <a:ext cx="2527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5518150" y="5715000"/>
          <a:ext cx="800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Формула" r:id="rId7" imgW="799753" imgH="622030" progId="Equation.3">
                  <p:embed/>
                </p:oleObj>
              </mc:Choice>
              <mc:Fallback>
                <p:oleObj name="Формула" r:id="rId7" imgW="799753" imgH="6220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5715000"/>
                        <a:ext cx="800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10"/>
          <p:cNvGrpSpPr>
            <a:grpSpLocks/>
          </p:cNvGrpSpPr>
          <p:nvPr/>
        </p:nvGrpSpPr>
        <p:grpSpPr bwMode="auto">
          <a:xfrm>
            <a:off x="3487738" y="5697538"/>
            <a:ext cx="630237" cy="722312"/>
            <a:chOff x="1440" y="3606"/>
            <a:chExt cx="397" cy="455"/>
          </a:xfrm>
        </p:grpSpPr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1461" y="3606"/>
              <a:ext cx="376" cy="4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H="1">
              <a:off x="1440" y="3627"/>
              <a:ext cx="376" cy="4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877888" y="1084263"/>
            <a:ext cx="749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Формула для определения относительной погрешности имеет вид</a:t>
            </a:r>
          </a:p>
        </p:txBody>
      </p:sp>
      <p:graphicFrame>
        <p:nvGraphicFramePr>
          <p:cNvPr id="25611" name="Object 14"/>
          <p:cNvGraphicFramePr>
            <a:graphicFrameLocks noChangeAspect="1"/>
          </p:cNvGraphicFramePr>
          <p:nvPr/>
        </p:nvGraphicFramePr>
        <p:xfrm>
          <a:off x="2006600" y="4059238"/>
          <a:ext cx="23733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Формула" r:id="rId9" imgW="1473200" imgH="419100" progId="Equation.3">
                  <p:embed/>
                </p:oleObj>
              </mc:Choice>
              <mc:Fallback>
                <p:oleObj name="Формула" r:id="rId9" imgW="14732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059238"/>
                        <a:ext cx="23733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5"/>
          <p:cNvGraphicFramePr>
            <a:graphicFrameLocks noChangeAspect="1"/>
          </p:cNvGraphicFramePr>
          <p:nvPr/>
        </p:nvGraphicFramePr>
        <p:xfrm>
          <a:off x="5108575" y="4052888"/>
          <a:ext cx="199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Формула" r:id="rId11" imgW="1993900" imgH="660400" progId="Equation.3">
                  <p:embed/>
                </p:oleObj>
              </mc:Choice>
              <mc:Fallback>
                <p:oleObj name="Формула" r:id="rId11" imgW="1993900" imgH="660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4052888"/>
                        <a:ext cx="199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55938" y="5410200"/>
            <a:ext cx="198437" cy="279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10800000" flipV="1">
            <a:off x="919163" y="673100"/>
            <a:ext cx="7732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   </a:t>
            </a:r>
            <a:r>
              <a:rPr lang="ru-RU" altLang="ru-RU" sz="2000">
                <a:latin typeface="Times New Roman" panose="02020603050405020304" pitchFamily="18" charset="0"/>
              </a:rPr>
              <a:t>Погрешность табличных данных и данных установок принимается равной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половине единицы последнего разряда</a:t>
            </a:r>
            <a:r>
              <a:rPr lang="ru-RU" altLang="ru-RU" sz="2000">
                <a:latin typeface="Times New Roman" panose="02020603050405020304" pitchFamily="18" charset="0"/>
              </a:rPr>
              <a:t> значения, приведенного в таблице или на установке.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913" y="0"/>
            <a:ext cx="8766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FF"/>
                </a:solidFill>
                <a:latin typeface="Times New Roman" panose="02020603050405020304" pitchFamily="18" charset="0"/>
              </a:rPr>
              <a:t>Учет погрешностей физических постоянных,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FF"/>
                </a:solidFill>
                <a:latin typeface="Times New Roman" panose="02020603050405020304" pitchFamily="18" charset="0"/>
              </a:rPr>
              <a:t>табличных значений, данных установок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051050" y="5319713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123,02 с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16563" y="5319713"/>
            <a:ext cx="171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l-GR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τ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1800" i="1">
                <a:latin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0,005 с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516563" y="4598988"/>
            <a:ext cx="175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1800" i="1">
                <a:latin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>
                <a:sym typeface="Symbol" panose="05050102010706020507" pitchFamily="18" charset="2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0,5 мм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580063" y="3805238"/>
            <a:ext cx="157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2000">
                <a:latin typeface="Times New Roman" panose="02020603050405020304" pitchFamily="18" charset="0"/>
              </a:rPr>
              <a:t>0,05 г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008313" y="3894138"/>
            <a:ext cx="200025" cy="279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051050" y="3789363"/>
            <a:ext cx="162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т </a:t>
            </a:r>
            <a:r>
              <a:rPr lang="ru-RU" altLang="ru-RU" sz="2000">
                <a:latin typeface="Times New Roman" panose="02020603050405020304" pitchFamily="18" charset="0"/>
              </a:rPr>
              <a:t>= 123,4 г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394200" y="3698875"/>
          <a:ext cx="35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Формула" r:id="rId3" imgW="355446" imgH="622030" progId="Equation.3">
                  <p:embed/>
                </p:oleObj>
              </mc:Choice>
              <mc:Fallback>
                <p:oleObj name="Формула" r:id="rId3" imgW="355446" imgH="6220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698875"/>
                        <a:ext cx="355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43200" y="4676775"/>
            <a:ext cx="198438" cy="279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068513" y="4598988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123 мм </a:t>
            </a:r>
            <a:endParaRPr lang="ru-RU" altLang="ru-RU" sz="2000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4324350" y="5229225"/>
          <a:ext cx="495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Формула" r:id="rId5" imgW="495085" imgH="622030" progId="Equation.3">
                  <p:embed/>
                </p:oleObj>
              </mc:Choice>
              <mc:Fallback>
                <p:oleObj name="Формула" r:id="rId5" imgW="495085" imgH="6220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5229225"/>
                        <a:ext cx="495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4476750" y="4464050"/>
          <a:ext cx="19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Формула" r:id="rId7" imgW="190417" imgH="622030" progId="Equation.3">
                  <p:embed/>
                </p:oleObj>
              </mc:Choice>
              <mc:Fallback>
                <p:oleObj name="Формула" r:id="rId7" imgW="190417" imgH="6220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64050"/>
                        <a:ext cx="190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250950" y="1789113"/>
            <a:ext cx="3522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 2 3 4 5 6 7 8 9 0 – это цифры.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076325" y="2222500"/>
            <a:ext cx="2528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ru-RU" altLang="ru-RU" sz="2000">
                <a:latin typeface="Times New Roman" panose="02020603050405020304" pitchFamily="18" charset="0"/>
              </a:rPr>
              <a:t>65,32 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000">
                <a:latin typeface="Times New Roman" panose="02020603050405020304" pitchFamily="18" charset="0"/>
              </a:rPr>
              <a:t> это число.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602038" y="2224088"/>
            <a:ext cx="504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Число состоит из знака, цифр и разделителя.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12863" y="2579688"/>
            <a:ext cx="2266950" cy="434975"/>
            <a:chOff x="716" y="1625"/>
            <a:chExt cx="1428" cy="274"/>
          </a:xfrm>
        </p:grpSpPr>
        <p:sp>
          <p:nvSpPr>
            <p:cNvPr id="26654" name="AutoShape 20"/>
            <p:cNvSpPr>
              <a:spLocks noChangeArrowheads="1"/>
            </p:cNvSpPr>
            <p:nvPr/>
          </p:nvSpPr>
          <p:spPr bwMode="auto">
            <a:xfrm flipH="1">
              <a:off x="716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Text Box 21"/>
            <p:cNvSpPr txBox="1">
              <a:spLocks noChangeArrowheads="1"/>
            </p:cNvSpPr>
            <p:nvPr/>
          </p:nvSpPr>
          <p:spPr bwMode="auto">
            <a:xfrm>
              <a:off x="960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разряд десятков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3988" y="2581275"/>
            <a:ext cx="2266950" cy="434975"/>
            <a:chOff x="716" y="1625"/>
            <a:chExt cx="1428" cy="274"/>
          </a:xfrm>
        </p:grpSpPr>
        <p:sp>
          <p:nvSpPr>
            <p:cNvPr id="26652" name="AutoShape 23"/>
            <p:cNvSpPr>
              <a:spLocks noChangeArrowheads="1"/>
            </p:cNvSpPr>
            <p:nvPr/>
          </p:nvSpPr>
          <p:spPr bwMode="auto">
            <a:xfrm flipH="1">
              <a:off x="716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3" name="Text Box 24"/>
            <p:cNvSpPr txBox="1">
              <a:spLocks noChangeArrowheads="1"/>
            </p:cNvSpPr>
            <p:nvPr/>
          </p:nvSpPr>
          <p:spPr bwMode="auto">
            <a:xfrm>
              <a:off x="960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разряд единиц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635125" y="2582863"/>
            <a:ext cx="2266950" cy="434975"/>
            <a:chOff x="716" y="1625"/>
            <a:chExt cx="1428" cy="274"/>
          </a:xfrm>
        </p:grpSpPr>
        <p:sp>
          <p:nvSpPr>
            <p:cNvPr id="26650" name="AutoShape 26"/>
            <p:cNvSpPr>
              <a:spLocks noChangeArrowheads="1"/>
            </p:cNvSpPr>
            <p:nvPr/>
          </p:nvSpPr>
          <p:spPr bwMode="auto">
            <a:xfrm flipH="1">
              <a:off x="716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960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разряд десятых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55775" y="2579688"/>
            <a:ext cx="2266950" cy="434975"/>
            <a:chOff x="716" y="1625"/>
            <a:chExt cx="1428" cy="274"/>
          </a:xfrm>
        </p:grpSpPr>
        <p:sp>
          <p:nvSpPr>
            <p:cNvPr id="26648" name="AutoShape 29"/>
            <p:cNvSpPr>
              <a:spLocks noChangeArrowheads="1"/>
            </p:cNvSpPr>
            <p:nvPr/>
          </p:nvSpPr>
          <p:spPr bwMode="auto">
            <a:xfrm flipH="1">
              <a:off x="716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Text Box 30"/>
            <p:cNvSpPr txBox="1">
              <a:spLocks noChangeArrowheads="1"/>
            </p:cNvSpPr>
            <p:nvPr/>
          </p:nvSpPr>
          <p:spPr bwMode="auto">
            <a:xfrm>
              <a:off x="960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разряд сотых</a:t>
              </a:r>
            </a:p>
          </p:txBody>
        </p:sp>
      </p:grp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290638" y="3032125"/>
            <a:ext cx="558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Половина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t>единицы</a:t>
            </a:r>
            <a:r>
              <a:rPr lang="ru-RU" altLang="ru-RU" sz="2000">
                <a:latin typeface="Times New Roman" panose="02020603050405020304" pitchFamily="18" charset="0"/>
              </a:rPr>
              <a:t> разряда сотых – 0,005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  <p:bldP spid="27654" grpId="0"/>
      <p:bldP spid="27655" grpId="0"/>
      <p:bldP spid="27656" grpId="0"/>
      <p:bldP spid="27653" grpId="0"/>
      <p:bldP spid="27657" grpId="0" animBg="1"/>
      <p:bldP spid="27658" grpId="0"/>
      <p:bldP spid="27660" grpId="0" animBg="1"/>
      <p:bldP spid="27661" grpId="0"/>
      <p:bldP spid="27664" grpId="0"/>
      <p:bldP spid="27665" grpId="0"/>
      <p:bldP spid="27666" grpId="0"/>
      <p:bldP spid="276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175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ПРИМЕР ИЗМЕРЕНИЙ И СТАТИСТИЧЕСКОЙ ОБРАБОТКИ РЕЗУЛЬТАТОВ ИЗМЕРЕНИЙ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35000" y="927100"/>
            <a:ext cx="788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Необходимо определить объем цилиндра радиусом </a:t>
            </a:r>
            <a:r>
              <a:rPr lang="en-US" altLang="ru-RU" sz="1800" b="1" i="1">
                <a:latin typeface="Times New Roman" panose="02020603050405020304" pitchFamily="18" charset="0"/>
              </a:rPr>
              <a:t>R </a:t>
            </a:r>
            <a:r>
              <a:rPr lang="ru-RU" altLang="ru-RU" sz="1800">
                <a:latin typeface="Times New Roman" panose="02020603050405020304" pitchFamily="18" charset="0"/>
              </a:rPr>
              <a:t>и высотой </a:t>
            </a:r>
            <a:r>
              <a:rPr lang="en-US" altLang="ru-RU" sz="1800" b="1" i="1">
                <a:latin typeface="Times New Roman" panose="02020603050405020304" pitchFamily="18" charset="0"/>
              </a:rPr>
              <a:t>h</a:t>
            </a:r>
            <a:r>
              <a:rPr lang="ru-RU" altLang="ru-RU" sz="1800" b="1" i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808038" y="2238375"/>
            <a:ext cx="1497012" cy="900113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301875" y="2354263"/>
            <a:ext cx="676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306638" y="3036888"/>
            <a:ext cx="676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63825" y="2479675"/>
            <a:ext cx="43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i="1">
                <a:latin typeface="Times New Roman" panose="02020603050405020304" pitchFamily="18" charset="0"/>
              </a:rPr>
              <a:t>h</a:t>
            </a:r>
            <a:endParaRPr lang="ru-RU" altLang="ru-RU" sz="2000" b="1" i="1">
              <a:latin typeface="Times New Roman" panose="02020603050405020304" pitchFamily="18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1549400" y="170815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549400" y="313848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2305050" y="1997075"/>
            <a:ext cx="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555750" y="2146300"/>
            <a:ext cx="742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06563" y="1784350"/>
            <a:ext cx="515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i="1">
                <a:latin typeface="Times New Roman" panose="02020603050405020304" pitchFamily="18" charset="0"/>
              </a:rPr>
              <a:t>R</a:t>
            </a:r>
            <a:endParaRPr lang="ru-RU" altLang="ru-RU" sz="2000" b="1" i="1">
              <a:latin typeface="Times New Roman" panose="02020603050405020304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79763" y="1365250"/>
            <a:ext cx="57785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Радиус цилиндра задан </a:t>
            </a:r>
            <a:r>
              <a:rPr lang="en-US" altLang="ru-RU" sz="1800" b="1" i="1">
                <a:latin typeface="Times New Roman" panose="02020603050405020304" pitchFamily="18" charset="0"/>
              </a:rPr>
              <a:t>R</a:t>
            </a:r>
            <a:r>
              <a:rPr lang="en-US" altLang="ru-RU" sz="1800">
                <a:latin typeface="Times New Roman" panose="02020603050405020304" pitchFamily="18" charset="0"/>
              </a:rPr>
              <a:t> = 1</a:t>
            </a:r>
            <a:r>
              <a:rPr lang="ru-RU" altLang="ru-RU" sz="1800">
                <a:latin typeface="Times New Roman" panose="02020603050405020304" pitchFamily="18" charset="0"/>
              </a:rPr>
              <a:t>8 мм.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Высота цилиндра </a:t>
            </a:r>
            <a:r>
              <a:rPr lang="en-US" altLang="ru-RU" sz="1800" b="1" i="1">
                <a:latin typeface="Times New Roman" panose="02020603050405020304" pitchFamily="18" charset="0"/>
              </a:rPr>
              <a:t>h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определяется путем прямого измерения. Измерения проводятся штангенциркулем с ценой деления нониуса 0,1 мм.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682875" y="2362200"/>
            <a:ext cx="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736725" y="3698875"/>
            <a:ext cx="473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Спецификация измерительных приборов</a:t>
            </a:r>
            <a:endParaRPr lang="ru-RU" altLang="ru-RU" sz="1800"/>
          </a:p>
        </p:txBody>
      </p:sp>
      <p:graphicFrame>
        <p:nvGraphicFramePr>
          <p:cNvPr id="28689" name="Group 17"/>
          <p:cNvGraphicFramePr>
            <a:graphicFrameLocks noGrp="1"/>
          </p:cNvGraphicFramePr>
          <p:nvPr/>
        </p:nvGraphicFramePr>
        <p:xfrm>
          <a:off x="874713" y="4149725"/>
          <a:ext cx="7394575" cy="1158875"/>
        </p:xfrm>
        <a:graphic>
          <a:graphicData uri="http://schemas.openxmlformats.org/drawingml/2006/table">
            <a:tbl>
              <a:tblPr/>
              <a:tblGrid>
                <a:gridCol w="2465387"/>
                <a:gridCol w="1646238"/>
                <a:gridCol w="1112837"/>
                <a:gridCol w="2170113"/>
              </a:tblGrid>
              <a:tr h="823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прибора и его тип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допускаемой инструментальной погрешности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Штангенциркуль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0 -150 мм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 мм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 мм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82" name="Object 38"/>
          <p:cNvGraphicFramePr>
            <a:graphicFrameLocks noChangeAspect="1"/>
          </p:cNvGraphicFramePr>
          <p:nvPr/>
        </p:nvGraphicFramePr>
        <p:xfrm>
          <a:off x="4572000" y="3141663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Формула" r:id="rId3" imgW="1091726" imgH="304668" progId="Equation.3">
                  <p:embed/>
                </p:oleObj>
              </mc:Choice>
              <mc:Fallback>
                <p:oleObj name="Формула" r:id="rId3" imgW="1091726" imgH="304668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41663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3" name="Text Box 39"/>
          <p:cNvSpPr txBox="1">
            <a:spLocks noChangeArrowheads="1"/>
          </p:cNvSpPr>
          <p:nvPr/>
        </p:nvSpPr>
        <p:spPr bwMode="auto">
          <a:xfrm>
            <a:off x="2882900" y="5408613"/>
            <a:ext cx="337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Данные установки:</a:t>
            </a:r>
          </a:p>
        </p:txBody>
      </p:sp>
      <p:sp>
        <p:nvSpPr>
          <p:cNvPr id="27684" name="Text Box 40"/>
          <p:cNvSpPr txBox="1">
            <a:spLocks noChangeArrowheads="1"/>
          </p:cNvSpPr>
          <p:nvPr/>
        </p:nvSpPr>
        <p:spPr bwMode="auto">
          <a:xfrm>
            <a:off x="3040063" y="5835650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i="1">
                <a:latin typeface="Times New Roman" panose="02020603050405020304" pitchFamily="18" charset="0"/>
              </a:rPr>
              <a:t>R</a:t>
            </a:r>
            <a:r>
              <a:rPr lang="en-US" altLang="ru-RU" sz="2000">
                <a:latin typeface="Times New Roman" panose="02020603050405020304" pitchFamily="18" charset="0"/>
              </a:rPr>
              <a:t> = 18 </a:t>
            </a:r>
            <a:r>
              <a:rPr lang="ru-RU" altLang="ru-RU" sz="2000">
                <a:latin typeface="Times New Roman" panose="02020603050405020304" pitchFamily="18" charset="0"/>
              </a:rPr>
              <a:t>мм;</a:t>
            </a:r>
          </a:p>
        </p:txBody>
      </p:sp>
      <p:sp>
        <p:nvSpPr>
          <p:cNvPr id="27685" name="Text Box 41"/>
          <p:cNvSpPr txBox="1">
            <a:spLocks noChangeArrowheads="1"/>
          </p:cNvSpPr>
          <p:nvPr/>
        </p:nvSpPr>
        <p:spPr bwMode="auto">
          <a:xfrm>
            <a:off x="4572000" y="58594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i="1">
                <a:latin typeface="Times New Roman" panose="02020603050405020304" pitchFamily="18" charset="0"/>
              </a:rPr>
              <a:t>R</a:t>
            </a:r>
            <a:r>
              <a:rPr lang="en-US" altLang="ru-RU" sz="2000">
                <a:latin typeface="Times New Roman" panose="02020603050405020304" pitchFamily="18" charset="0"/>
              </a:rPr>
              <a:t> = </a:t>
            </a:r>
            <a:r>
              <a:rPr lang="en-US" altLang="ru-RU" sz="1800" i="1">
                <a:latin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/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0,5</a:t>
            </a:r>
            <a:r>
              <a:rPr lang="en-US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мм.</a:t>
            </a:r>
          </a:p>
        </p:txBody>
      </p:sp>
      <p:sp>
        <p:nvSpPr>
          <p:cNvPr id="27686" name="Text Box 42"/>
          <p:cNvSpPr txBox="1">
            <a:spLocks noChangeArrowheads="1"/>
          </p:cNvSpPr>
          <p:nvPr/>
        </p:nvSpPr>
        <p:spPr bwMode="auto">
          <a:xfrm>
            <a:off x="3276600" y="2636838"/>
            <a:ext cx="388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Объем рассчитываем по формуле: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3551238" y="2393950"/>
          <a:ext cx="2039937" cy="2990850"/>
        </p:xfrm>
        <a:graphic>
          <a:graphicData uri="http://schemas.openxmlformats.org/drawingml/2006/table">
            <a:tbl>
              <a:tblPr/>
              <a:tblGrid>
                <a:gridCol w="1020762"/>
                <a:gridCol w="10191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90538" y="549275"/>
            <a:ext cx="8162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Измерим высоту  цилиндра пять раз с помощью штангенциркуля. Результаты измерений запишем в табл.2.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1974850" y="1898650"/>
            <a:ext cx="5194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Таблица 2. Измерение высоты образующей цилиндра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235325" y="1654175"/>
            <a:ext cx="1423988" cy="2566988"/>
            <a:chOff x="1733" y="1040"/>
            <a:chExt cx="897" cy="1617"/>
          </a:xfrm>
        </p:grpSpPr>
        <p:sp>
          <p:nvSpPr>
            <p:cNvPr id="29739" name="Freeform 3"/>
            <p:cNvSpPr>
              <a:spLocks/>
            </p:cNvSpPr>
            <p:nvPr/>
          </p:nvSpPr>
          <p:spPr bwMode="auto">
            <a:xfrm>
              <a:off x="1733" y="1040"/>
              <a:ext cx="897" cy="563"/>
            </a:xfrm>
            <a:custGeom>
              <a:avLst/>
              <a:gdLst>
                <a:gd name="T0" fmla="*/ 895 w 897"/>
                <a:gd name="T1" fmla="*/ 562 h 563"/>
                <a:gd name="T2" fmla="*/ 117 w 897"/>
                <a:gd name="T3" fmla="*/ 563 h 563"/>
                <a:gd name="T4" fmla="*/ 189 w 897"/>
                <a:gd name="T5" fmla="*/ 0 h 563"/>
                <a:gd name="T6" fmla="*/ 189 w 897"/>
                <a:gd name="T7" fmla="*/ 396 h 563"/>
                <a:gd name="T8" fmla="*/ 162 w 897"/>
                <a:gd name="T9" fmla="*/ 448 h 563"/>
                <a:gd name="T10" fmla="*/ 897 w 897"/>
                <a:gd name="T11" fmla="*/ 451 h 563"/>
                <a:gd name="T12" fmla="*/ 895 w 897"/>
                <a:gd name="T13" fmla="*/ 562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563"/>
                <a:gd name="T23" fmla="*/ 897 w 897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563">
                  <a:moveTo>
                    <a:pt x="895" y="562"/>
                  </a:moveTo>
                  <a:lnTo>
                    <a:pt x="117" y="563"/>
                  </a:lnTo>
                  <a:cubicBezTo>
                    <a:pt x="0" y="437"/>
                    <a:pt x="106" y="37"/>
                    <a:pt x="189" y="0"/>
                  </a:cubicBezTo>
                  <a:lnTo>
                    <a:pt x="189" y="396"/>
                  </a:lnTo>
                  <a:cubicBezTo>
                    <a:pt x="164" y="394"/>
                    <a:pt x="144" y="418"/>
                    <a:pt x="162" y="448"/>
                  </a:cubicBezTo>
                  <a:lnTo>
                    <a:pt x="897" y="451"/>
                  </a:lnTo>
                  <a:lnTo>
                    <a:pt x="895" y="5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Freeform 4"/>
            <p:cNvSpPr>
              <a:spLocks/>
            </p:cNvSpPr>
            <p:nvPr/>
          </p:nvSpPr>
          <p:spPr bwMode="auto">
            <a:xfrm>
              <a:off x="1917" y="1754"/>
              <a:ext cx="707" cy="903"/>
            </a:xfrm>
            <a:custGeom>
              <a:avLst/>
              <a:gdLst>
                <a:gd name="T0" fmla="*/ 0 w 707"/>
                <a:gd name="T1" fmla="*/ 903 h 903"/>
                <a:gd name="T2" fmla="*/ 0 w 707"/>
                <a:gd name="T3" fmla="*/ 378 h 903"/>
                <a:gd name="T4" fmla="*/ 38 w 707"/>
                <a:gd name="T5" fmla="*/ 349 h 903"/>
                <a:gd name="T6" fmla="*/ 42 w 707"/>
                <a:gd name="T7" fmla="*/ 0 h 903"/>
                <a:gd name="T8" fmla="*/ 707 w 707"/>
                <a:gd name="T9" fmla="*/ 1 h 903"/>
                <a:gd name="T10" fmla="*/ 702 w 707"/>
                <a:gd name="T11" fmla="*/ 157 h 903"/>
                <a:gd name="T12" fmla="*/ 582 w 707"/>
                <a:gd name="T13" fmla="*/ 159 h 903"/>
                <a:gd name="T14" fmla="*/ 231 w 707"/>
                <a:gd name="T15" fmla="*/ 157 h 903"/>
                <a:gd name="T16" fmla="*/ 116 w 707"/>
                <a:gd name="T17" fmla="*/ 844 h 903"/>
                <a:gd name="T18" fmla="*/ 0 w 707"/>
                <a:gd name="T19" fmla="*/ 903 h 9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7"/>
                <a:gd name="T31" fmla="*/ 0 h 903"/>
                <a:gd name="T32" fmla="*/ 707 w 707"/>
                <a:gd name="T33" fmla="*/ 903 h 9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7" h="903">
                  <a:moveTo>
                    <a:pt x="0" y="903"/>
                  </a:moveTo>
                  <a:cubicBezTo>
                    <a:pt x="0" y="637"/>
                    <a:pt x="0" y="378"/>
                    <a:pt x="0" y="378"/>
                  </a:cubicBezTo>
                  <a:lnTo>
                    <a:pt x="38" y="349"/>
                  </a:lnTo>
                  <a:lnTo>
                    <a:pt x="42" y="0"/>
                  </a:lnTo>
                  <a:lnTo>
                    <a:pt x="707" y="1"/>
                  </a:lnTo>
                  <a:lnTo>
                    <a:pt x="702" y="157"/>
                  </a:lnTo>
                  <a:cubicBezTo>
                    <a:pt x="687" y="229"/>
                    <a:pt x="627" y="261"/>
                    <a:pt x="582" y="159"/>
                  </a:cubicBezTo>
                  <a:lnTo>
                    <a:pt x="231" y="157"/>
                  </a:lnTo>
                  <a:lnTo>
                    <a:pt x="116" y="844"/>
                  </a:lnTo>
                  <a:cubicBezTo>
                    <a:pt x="84" y="901"/>
                    <a:pt x="71" y="901"/>
                    <a:pt x="0" y="90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Line 5"/>
            <p:cNvSpPr>
              <a:spLocks noChangeShapeType="1"/>
            </p:cNvSpPr>
            <p:nvPr/>
          </p:nvSpPr>
          <p:spPr bwMode="auto">
            <a:xfrm>
              <a:off x="1964" y="1913"/>
              <a:ext cx="65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42" name="Group 6"/>
            <p:cNvGrpSpPr>
              <a:grpSpLocks/>
            </p:cNvGrpSpPr>
            <p:nvPr/>
          </p:nvGrpSpPr>
          <p:grpSpPr bwMode="auto">
            <a:xfrm flipH="1">
              <a:off x="1919" y="2514"/>
              <a:ext cx="66" cy="136"/>
              <a:chOff x="2222" y="3397"/>
              <a:chExt cx="66" cy="136"/>
            </a:xfrm>
          </p:grpSpPr>
          <p:sp>
            <p:nvSpPr>
              <p:cNvPr id="29743" name="Line 7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4" name="Line 8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69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Прямое измерение высоты цилиндра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 rot="-5400000">
            <a:off x="2700337" y="4864101"/>
            <a:ext cx="1146175" cy="495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63763" y="1660525"/>
            <a:ext cx="3960812" cy="2574925"/>
            <a:chOff x="1343" y="1044"/>
            <a:chExt cx="2495" cy="1622"/>
          </a:xfrm>
        </p:grpSpPr>
        <p:sp>
          <p:nvSpPr>
            <p:cNvPr id="29731" name="Freeform 12"/>
            <p:cNvSpPr>
              <a:spLocks/>
            </p:cNvSpPr>
            <p:nvPr/>
          </p:nvSpPr>
          <p:spPr bwMode="auto">
            <a:xfrm>
              <a:off x="1343" y="1044"/>
              <a:ext cx="2495" cy="1622"/>
            </a:xfrm>
            <a:custGeom>
              <a:avLst/>
              <a:gdLst>
                <a:gd name="T0" fmla="*/ 251 w 2495"/>
                <a:gd name="T1" fmla="*/ 1612 h 1622"/>
                <a:gd name="T2" fmla="*/ 122 w 2495"/>
                <a:gd name="T3" fmla="*/ 1547 h 1622"/>
                <a:gd name="T4" fmla="*/ 0 w 2495"/>
                <a:gd name="T5" fmla="*/ 866 h 1622"/>
                <a:gd name="T6" fmla="*/ 3 w 2495"/>
                <a:gd name="T7" fmla="*/ 439 h 1622"/>
                <a:gd name="T8" fmla="*/ 303 w 2495"/>
                <a:gd name="T9" fmla="*/ 439 h 1622"/>
                <a:gd name="T10" fmla="*/ 252 w 2495"/>
                <a:gd name="T11" fmla="*/ 391 h 1622"/>
                <a:gd name="T12" fmla="*/ 259 w 2495"/>
                <a:gd name="T13" fmla="*/ 0 h 1622"/>
                <a:gd name="T14" fmla="*/ 385 w 2495"/>
                <a:gd name="T15" fmla="*/ 498 h 1622"/>
                <a:gd name="T16" fmla="*/ 2492 w 2495"/>
                <a:gd name="T17" fmla="*/ 500 h 1622"/>
                <a:gd name="T18" fmla="*/ 2495 w 2495"/>
                <a:gd name="T19" fmla="*/ 755 h 1622"/>
                <a:gd name="T20" fmla="*/ 203 w 2495"/>
                <a:gd name="T21" fmla="*/ 755 h 1622"/>
                <a:gd name="T22" fmla="*/ 203 w 2495"/>
                <a:gd name="T23" fmla="*/ 1052 h 1622"/>
                <a:gd name="T24" fmla="*/ 251 w 2495"/>
                <a:gd name="T25" fmla="*/ 1091 h 1622"/>
                <a:gd name="T26" fmla="*/ 251 w 2495"/>
                <a:gd name="T27" fmla="*/ 1612 h 1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5"/>
                <a:gd name="T43" fmla="*/ 0 h 1622"/>
                <a:gd name="T44" fmla="*/ 2495 w 2495"/>
                <a:gd name="T45" fmla="*/ 1622 h 1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5" h="1622">
                  <a:moveTo>
                    <a:pt x="251" y="1612"/>
                  </a:moveTo>
                  <a:cubicBezTo>
                    <a:pt x="186" y="1610"/>
                    <a:pt x="185" y="1622"/>
                    <a:pt x="122" y="1547"/>
                  </a:cubicBezTo>
                  <a:cubicBezTo>
                    <a:pt x="62" y="1235"/>
                    <a:pt x="20" y="1051"/>
                    <a:pt x="0" y="866"/>
                  </a:cubicBezTo>
                  <a:lnTo>
                    <a:pt x="3" y="439"/>
                  </a:lnTo>
                  <a:lnTo>
                    <a:pt x="303" y="439"/>
                  </a:lnTo>
                  <a:cubicBezTo>
                    <a:pt x="309" y="407"/>
                    <a:pt x="297" y="390"/>
                    <a:pt x="252" y="391"/>
                  </a:cubicBezTo>
                  <a:lnTo>
                    <a:pt x="259" y="0"/>
                  </a:lnTo>
                  <a:cubicBezTo>
                    <a:pt x="403" y="122"/>
                    <a:pt x="384" y="252"/>
                    <a:pt x="385" y="498"/>
                  </a:cubicBezTo>
                  <a:lnTo>
                    <a:pt x="2492" y="500"/>
                  </a:lnTo>
                  <a:lnTo>
                    <a:pt x="2495" y="755"/>
                  </a:lnTo>
                  <a:lnTo>
                    <a:pt x="203" y="755"/>
                  </a:lnTo>
                  <a:lnTo>
                    <a:pt x="203" y="1052"/>
                  </a:lnTo>
                  <a:lnTo>
                    <a:pt x="251" y="1091"/>
                  </a:lnTo>
                  <a:cubicBezTo>
                    <a:pt x="251" y="1091"/>
                    <a:pt x="249" y="1610"/>
                    <a:pt x="251" y="1612"/>
                  </a:cubicBez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32" name="Group 13"/>
            <p:cNvGrpSpPr>
              <a:grpSpLocks/>
            </p:cNvGrpSpPr>
            <p:nvPr/>
          </p:nvGrpSpPr>
          <p:grpSpPr bwMode="auto">
            <a:xfrm>
              <a:off x="1528" y="2513"/>
              <a:ext cx="66" cy="136"/>
              <a:chOff x="2222" y="3397"/>
              <a:chExt cx="66" cy="136"/>
            </a:xfrm>
          </p:grpSpPr>
          <p:sp>
            <p:nvSpPr>
              <p:cNvPr id="29737" name="Line 14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8" name="Line 15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33" name="Group 16"/>
            <p:cNvGrpSpPr>
              <a:grpSpLocks/>
            </p:cNvGrpSpPr>
            <p:nvPr/>
          </p:nvGrpSpPr>
          <p:grpSpPr bwMode="auto">
            <a:xfrm>
              <a:off x="1647" y="1133"/>
              <a:ext cx="26" cy="335"/>
              <a:chOff x="2343" y="2003"/>
              <a:chExt cx="26" cy="335"/>
            </a:xfrm>
          </p:grpSpPr>
          <p:sp>
            <p:nvSpPr>
              <p:cNvPr id="29735" name="Freeform 17"/>
              <p:cNvSpPr>
                <a:spLocks/>
              </p:cNvSpPr>
              <p:nvPr/>
            </p:nvSpPr>
            <p:spPr bwMode="auto">
              <a:xfrm>
                <a:off x="2343" y="2337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60000 65536"/>
                  <a:gd name="T5" fmla="*/ 0 60000 65536"/>
                  <a:gd name="T6" fmla="*/ 0 w 26"/>
                  <a:gd name="T7" fmla="*/ 0 h 1"/>
                  <a:gd name="T8" fmla="*/ 26 w 2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6" name="Line 18"/>
              <p:cNvSpPr>
                <a:spLocks noChangeShapeType="1"/>
              </p:cNvSpPr>
              <p:nvPr/>
            </p:nvSpPr>
            <p:spPr bwMode="auto">
              <a:xfrm flipV="1">
                <a:off x="2368" y="2003"/>
                <a:ext cx="0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34" name="Rectangle 19" descr="Светлый вертикальный"/>
            <p:cNvSpPr>
              <a:spLocks noChangeArrowheads="1"/>
            </p:cNvSpPr>
            <p:nvPr/>
          </p:nvSpPr>
          <p:spPr bwMode="auto">
            <a:xfrm>
              <a:off x="1800" y="1626"/>
              <a:ext cx="2034" cy="108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3594100" y="2317750"/>
            <a:ext cx="1055688" cy="619125"/>
            <a:chOff x="1959" y="1458"/>
            <a:chExt cx="665" cy="390"/>
          </a:xfrm>
        </p:grpSpPr>
        <p:sp>
          <p:nvSpPr>
            <p:cNvPr id="29728" name="Rectangle 21"/>
            <p:cNvSpPr>
              <a:spLocks noChangeArrowheads="1"/>
            </p:cNvSpPr>
            <p:nvPr/>
          </p:nvSpPr>
          <p:spPr bwMode="auto">
            <a:xfrm>
              <a:off x="1959" y="1754"/>
              <a:ext cx="662" cy="94"/>
            </a:xfrm>
            <a:prstGeom prst="rect">
              <a:avLst/>
            </a:prstGeom>
            <a:solidFill>
              <a:srgbClr val="EAEAE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9" name="Rectangle 22"/>
            <p:cNvSpPr>
              <a:spLocks noChangeArrowheads="1"/>
            </p:cNvSpPr>
            <p:nvPr/>
          </p:nvSpPr>
          <p:spPr bwMode="auto">
            <a:xfrm>
              <a:off x="2202" y="1458"/>
              <a:ext cx="422" cy="13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Times New Roman" panose="02020603050405020304" pitchFamily="18" charset="0"/>
              </a:endParaRPr>
            </a:p>
          </p:txBody>
        </p:sp>
        <p:sp>
          <p:nvSpPr>
            <p:cNvPr id="29730" name="Rectangle 23" descr="Светлый вертикальный"/>
            <p:cNvSpPr>
              <a:spLocks noChangeArrowheads="1"/>
            </p:cNvSpPr>
            <p:nvPr/>
          </p:nvSpPr>
          <p:spPr bwMode="auto">
            <a:xfrm>
              <a:off x="2130" y="1764"/>
              <a:ext cx="372" cy="5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aphicFrame>
        <p:nvGraphicFramePr>
          <p:cNvPr id="52" name="Group 25"/>
          <p:cNvGraphicFramePr>
            <a:graphicFrameLocks noGrp="1"/>
          </p:cNvGraphicFramePr>
          <p:nvPr/>
        </p:nvGraphicFramePr>
        <p:xfrm>
          <a:off x="5292725" y="3429000"/>
          <a:ext cx="2039938" cy="3086100"/>
        </p:xfrm>
        <a:graphic>
          <a:graphicData uri="http://schemas.openxmlformats.org/drawingml/2006/table">
            <a:tbl>
              <a:tblPr/>
              <a:tblGrid>
                <a:gridCol w="1020763"/>
                <a:gridCol w="1019175"/>
              </a:tblGrid>
              <a:tr h="49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мм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5616575" y="3981450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1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6416675" y="3968750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12,3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-0.1826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0493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53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236913" y="1651000"/>
            <a:ext cx="1423987" cy="2566988"/>
            <a:chOff x="1733" y="1040"/>
            <a:chExt cx="897" cy="1617"/>
          </a:xfrm>
        </p:grpSpPr>
        <p:sp>
          <p:nvSpPr>
            <p:cNvPr id="30765" name="Freeform 3"/>
            <p:cNvSpPr>
              <a:spLocks/>
            </p:cNvSpPr>
            <p:nvPr/>
          </p:nvSpPr>
          <p:spPr bwMode="auto">
            <a:xfrm>
              <a:off x="1733" y="1040"/>
              <a:ext cx="897" cy="563"/>
            </a:xfrm>
            <a:custGeom>
              <a:avLst/>
              <a:gdLst>
                <a:gd name="T0" fmla="*/ 895 w 897"/>
                <a:gd name="T1" fmla="*/ 562 h 563"/>
                <a:gd name="T2" fmla="*/ 117 w 897"/>
                <a:gd name="T3" fmla="*/ 563 h 563"/>
                <a:gd name="T4" fmla="*/ 189 w 897"/>
                <a:gd name="T5" fmla="*/ 0 h 563"/>
                <a:gd name="T6" fmla="*/ 189 w 897"/>
                <a:gd name="T7" fmla="*/ 396 h 563"/>
                <a:gd name="T8" fmla="*/ 162 w 897"/>
                <a:gd name="T9" fmla="*/ 448 h 563"/>
                <a:gd name="T10" fmla="*/ 897 w 897"/>
                <a:gd name="T11" fmla="*/ 451 h 563"/>
                <a:gd name="T12" fmla="*/ 895 w 897"/>
                <a:gd name="T13" fmla="*/ 562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563"/>
                <a:gd name="T23" fmla="*/ 897 w 897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563">
                  <a:moveTo>
                    <a:pt x="895" y="562"/>
                  </a:moveTo>
                  <a:lnTo>
                    <a:pt x="117" y="563"/>
                  </a:lnTo>
                  <a:cubicBezTo>
                    <a:pt x="0" y="437"/>
                    <a:pt x="106" y="37"/>
                    <a:pt x="189" y="0"/>
                  </a:cubicBezTo>
                  <a:lnTo>
                    <a:pt x="189" y="396"/>
                  </a:lnTo>
                  <a:cubicBezTo>
                    <a:pt x="164" y="394"/>
                    <a:pt x="144" y="418"/>
                    <a:pt x="162" y="448"/>
                  </a:cubicBezTo>
                  <a:lnTo>
                    <a:pt x="897" y="451"/>
                  </a:lnTo>
                  <a:lnTo>
                    <a:pt x="895" y="5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6" name="Freeform 4"/>
            <p:cNvSpPr>
              <a:spLocks/>
            </p:cNvSpPr>
            <p:nvPr/>
          </p:nvSpPr>
          <p:spPr bwMode="auto">
            <a:xfrm>
              <a:off x="1917" y="1754"/>
              <a:ext cx="707" cy="903"/>
            </a:xfrm>
            <a:custGeom>
              <a:avLst/>
              <a:gdLst>
                <a:gd name="T0" fmla="*/ 0 w 707"/>
                <a:gd name="T1" fmla="*/ 903 h 903"/>
                <a:gd name="T2" fmla="*/ 0 w 707"/>
                <a:gd name="T3" fmla="*/ 378 h 903"/>
                <a:gd name="T4" fmla="*/ 38 w 707"/>
                <a:gd name="T5" fmla="*/ 349 h 903"/>
                <a:gd name="T6" fmla="*/ 42 w 707"/>
                <a:gd name="T7" fmla="*/ 0 h 903"/>
                <a:gd name="T8" fmla="*/ 707 w 707"/>
                <a:gd name="T9" fmla="*/ 1 h 903"/>
                <a:gd name="T10" fmla="*/ 702 w 707"/>
                <a:gd name="T11" fmla="*/ 157 h 903"/>
                <a:gd name="T12" fmla="*/ 582 w 707"/>
                <a:gd name="T13" fmla="*/ 159 h 903"/>
                <a:gd name="T14" fmla="*/ 231 w 707"/>
                <a:gd name="T15" fmla="*/ 157 h 903"/>
                <a:gd name="T16" fmla="*/ 116 w 707"/>
                <a:gd name="T17" fmla="*/ 844 h 903"/>
                <a:gd name="T18" fmla="*/ 0 w 707"/>
                <a:gd name="T19" fmla="*/ 903 h 9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7"/>
                <a:gd name="T31" fmla="*/ 0 h 903"/>
                <a:gd name="T32" fmla="*/ 707 w 707"/>
                <a:gd name="T33" fmla="*/ 903 h 9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7" h="903">
                  <a:moveTo>
                    <a:pt x="0" y="903"/>
                  </a:moveTo>
                  <a:cubicBezTo>
                    <a:pt x="0" y="637"/>
                    <a:pt x="0" y="378"/>
                    <a:pt x="0" y="378"/>
                  </a:cubicBezTo>
                  <a:lnTo>
                    <a:pt x="38" y="349"/>
                  </a:lnTo>
                  <a:lnTo>
                    <a:pt x="42" y="0"/>
                  </a:lnTo>
                  <a:lnTo>
                    <a:pt x="707" y="1"/>
                  </a:lnTo>
                  <a:lnTo>
                    <a:pt x="702" y="157"/>
                  </a:lnTo>
                  <a:cubicBezTo>
                    <a:pt x="687" y="229"/>
                    <a:pt x="627" y="261"/>
                    <a:pt x="582" y="159"/>
                  </a:cubicBezTo>
                  <a:lnTo>
                    <a:pt x="231" y="157"/>
                  </a:lnTo>
                  <a:lnTo>
                    <a:pt x="116" y="844"/>
                  </a:lnTo>
                  <a:cubicBezTo>
                    <a:pt x="84" y="901"/>
                    <a:pt x="71" y="901"/>
                    <a:pt x="0" y="90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Line 5"/>
            <p:cNvSpPr>
              <a:spLocks noChangeShapeType="1"/>
            </p:cNvSpPr>
            <p:nvPr/>
          </p:nvSpPr>
          <p:spPr bwMode="auto">
            <a:xfrm>
              <a:off x="1964" y="1913"/>
              <a:ext cx="65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68" name="Group 6"/>
            <p:cNvGrpSpPr>
              <a:grpSpLocks/>
            </p:cNvGrpSpPr>
            <p:nvPr/>
          </p:nvGrpSpPr>
          <p:grpSpPr bwMode="auto">
            <a:xfrm flipH="1">
              <a:off x="1919" y="2514"/>
              <a:ext cx="66" cy="136"/>
              <a:chOff x="2222" y="3397"/>
              <a:chExt cx="66" cy="136"/>
            </a:xfrm>
          </p:grpSpPr>
          <p:sp>
            <p:nvSpPr>
              <p:cNvPr id="30769" name="Line 7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0" name="Line 8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Прямое измерение высоты цилиндра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 rot="-5400000">
            <a:off x="2701925" y="4860926"/>
            <a:ext cx="1146175" cy="495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65350" y="1657350"/>
            <a:ext cx="3960813" cy="2574925"/>
            <a:chOff x="1343" y="1044"/>
            <a:chExt cx="2495" cy="1622"/>
          </a:xfrm>
        </p:grpSpPr>
        <p:sp>
          <p:nvSpPr>
            <p:cNvPr id="30757" name="Freeform 12"/>
            <p:cNvSpPr>
              <a:spLocks/>
            </p:cNvSpPr>
            <p:nvPr/>
          </p:nvSpPr>
          <p:spPr bwMode="auto">
            <a:xfrm>
              <a:off x="1343" y="1044"/>
              <a:ext cx="2495" cy="1622"/>
            </a:xfrm>
            <a:custGeom>
              <a:avLst/>
              <a:gdLst>
                <a:gd name="T0" fmla="*/ 251 w 2495"/>
                <a:gd name="T1" fmla="*/ 1612 h 1622"/>
                <a:gd name="T2" fmla="*/ 122 w 2495"/>
                <a:gd name="T3" fmla="*/ 1547 h 1622"/>
                <a:gd name="T4" fmla="*/ 0 w 2495"/>
                <a:gd name="T5" fmla="*/ 866 h 1622"/>
                <a:gd name="T6" fmla="*/ 3 w 2495"/>
                <a:gd name="T7" fmla="*/ 439 h 1622"/>
                <a:gd name="T8" fmla="*/ 303 w 2495"/>
                <a:gd name="T9" fmla="*/ 439 h 1622"/>
                <a:gd name="T10" fmla="*/ 252 w 2495"/>
                <a:gd name="T11" fmla="*/ 391 h 1622"/>
                <a:gd name="T12" fmla="*/ 259 w 2495"/>
                <a:gd name="T13" fmla="*/ 0 h 1622"/>
                <a:gd name="T14" fmla="*/ 385 w 2495"/>
                <a:gd name="T15" fmla="*/ 498 h 1622"/>
                <a:gd name="T16" fmla="*/ 2492 w 2495"/>
                <a:gd name="T17" fmla="*/ 500 h 1622"/>
                <a:gd name="T18" fmla="*/ 2495 w 2495"/>
                <a:gd name="T19" fmla="*/ 755 h 1622"/>
                <a:gd name="T20" fmla="*/ 203 w 2495"/>
                <a:gd name="T21" fmla="*/ 755 h 1622"/>
                <a:gd name="T22" fmla="*/ 203 w 2495"/>
                <a:gd name="T23" fmla="*/ 1052 h 1622"/>
                <a:gd name="T24" fmla="*/ 251 w 2495"/>
                <a:gd name="T25" fmla="*/ 1091 h 1622"/>
                <a:gd name="T26" fmla="*/ 251 w 2495"/>
                <a:gd name="T27" fmla="*/ 1612 h 1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5"/>
                <a:gd name="T43" fmla="*/ 0 h 1622"/>
                <a:gd name="T44" fmla="*/ 2495 w 2495"/>
                <a:gd name="T45" fmla="*/ 1622 h 1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5" h="1622">
                  <a:moveTo>
                    <a:pt x="251" y="1612"/>
                  </a:moveTo>
                  <a:cubicBezTo>
                    <a:pt x="186" y="1610"/>
                    <a:pt x="185" y="1622"/>
                    <a:pt x="122" y="1547"/>
                  </a:cubicBezTo>
                  <a:cubicBezTo>
                    <a:pt x="62" y="1235"/>
                    <a:pt x="20" y="1051"/>
                    <a:pt x="0" y="866"/>
                  </a:cubicBezTo>
                  <a:lnTo>
                    <a:pt x="3" y="439"/>
                  </a:lnTo>
                  <a:lnTo>
                    <a:pt x="303" y="439"/>
                  </a:lnTo>
                  <a:cubicBezTo>
                    <a:pt x="309" y="407"/>
                    <a:pt x="297" y="390"/>
                    <a:pt x="252" y="391"/>
                  </a:cubicBezTo>
                  <a:lnTo>
                    <a:pt x="259" y="0"/>
                  </a:lnTo>
                  <a:cubicBezTo>
                    <a:pt x="403" y="122"/>
                    <a:pt x="384" y="252"/>
                    <a:pt x="385" y="498"/>
                  </a:cubicBezTo>
                  <a:lnTo>
                    <a:pt x="2492" y="500"/>
                  </a:lnTo>
                  <a:lnTo>
                    <a:pt x="2495" y="755"/>
                  </a:lnTo>
                  <a:lnTo>
                    <a:pt x="203" y="755"/>
                  </a:lnTo>
                  <a:lnTo>
                    <a:pt x="203" y="1052"/>
                  </a:lnTo>
                  <a:lnTo>
                    <a:pt x="251" y="1091"/>
                  </a:lnTo>
                  <a:cubicBezTo>
                    <a:pt x="251" y="1091"/>
                    <a:pt x="249" y="1610"/>
                    <a:pt x="251" y="1612"/>
                  </a:cubicBez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58" name="Group 13"/>
            <p:cNvGrpSpPr>
              <a:grpSpLocks/>
            </p:cNvGrpSpPr>
            <p:nvPr/>
          </p:nvGrpSpPr>
          <p:grpSpPr bwMode="auto">
            <a:xfrm>
              <a:off x="1528" y="2513"/>
              <a:ext cx="66" cy="136"/>
              <a:chOff x="2222" y="3397"/>
              <a:chExt cx="66" cy="136"/>
            </a:xfrm>
          </p:grpSpPr>
          <p:sp>
            <p:nvSpPr>
              <p:cNvPr id="30763" name="Line 14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Line 15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59" name="Group 16"/>
            <p:cNvGrpSpPr>
              <a:grpSpLocks/>
            </p:cNvGrpSpPr>
            <p:nvPr/>
          </p:nvGrpSpPr>
          <p:grpSpPr bwMode="auto">
            <a:xfrm>
              <a:off x="1647" y="1133"/>
              <a:ext cx="26" cy="335"/>
              <a:chOff x="2343" y="2003"/>
              <a:chExt cx="26" cy="335"/>
            </a:xfrm>
          </p:grpSpPr>
          <p:sp>
            <p:nvSpPr>
              <p:cNvPr id="30761" name="Freeform 17"/>
              <p:cNvSpPr>
                <a:spLocks/>
              </p:cNvSpPr>
              <p:nvPr/>
            </p:nvSpPr>
            <p:spPr bwMode="auto">
              <a:xfrm>
                <a:off x="2343" y="2337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60000 65536"/>
                  <a:gd name="T5" fmla="*/ 0 60000 65536"/>
                  <a:gd name="T6" fmla="*/ 0 w 26"/>
                  <a:gd name="T7" fmla="*/ 0 h 1"/>
                  <a:gd name="T8" fmla="*/ 26 w 2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Line 18"/>
              <p:cNvSpPr>
                <a:spLocks noChangeShapeType="1"/>
              </p:cNvSpPr>
              <p:nvPr/>
            </p:nvSpPr>
            <p:spPr bwMode="auto">
              <a:xfrm flipV="1">
                <a:off x="2368" y="2003"/>
                <a:ext cx="0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60" name="Rectangle 19" descr="Светлый вертикальный"/>
            <p:cNvSpPr>
              <a:spLocks noChangeArrowheads="1"/>
            </p:cNvSpPr>
            <p:nvPr/>
          </p:nvSpPr>
          <p:spPr bwMode="auto">
            <a:xfrm>
              <a:off x="1800" y="1626"/>
              <a:ext cx="2034" cy="108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0726" name="Group 20"/>
          <p:cNvGrpSpPr>
            <a:grpSpLocks/>
          </p:cNvGrpSpPr>
          <p:nvPr/>
        </p:nvGrpSpPr>
        <p:grpSpPr bwMode="auto">
          <a:xfrm>
            <a:off x="3595688" y="2314575"/>
            <a:ext cx="1055687" cy="619125"/>
            <a:chOff x="1959" y="1458"/>
            <a:chExt cx="665" cy="390"/>
          </a:xfrm>
        </p:grpSpPr>
        <p:sp>
          <p:nvSpPr>
            <p:cNvPr id="30754" name="Rectangle 21"/>
            <p:cNvSpPr>
              <a:spLocks noChangeArrowheads="1"/>
            </p:cNvSpPr>
            <p:nvPr/>
          </p:nvSpPr>
          <p:spPr bwMode="auto">
            <a:xfrm>
              <a:off x="1959" y="1754"/>
              <a:ext cx="662" cy="94"/>
            </a:xfrm>
            <a:prstGeom prst="rect">
              <a:avLst/>
            </a:prstGeom>
            <a:solidFill>
              <a:srgbClr val="EAEAE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0755" name="Rectangle 22"/>
            <p:cNvSpPr>
              <a:spLocks noChangeArrowheads="1"/>
            </p:cNvSpPr>
            <p:nvPr/>
          </p:nvSpPr>
          <p:spPr bwMode="auto">
            <a:xfrm>
              <a:off x="2202" y="1458"/>
              <a:ext cx="422" cy="13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Times New Roman" panose="02020603050405020304" pitchFamily="18" charset="0"/>
              </a:endParaRPr>
            </a:p>
          </p:txBody>
        </p:sp>
        <p:sp>
          <p:nvSpPr>
            <p:cNvPr id="30756" name="Rectangle 23" descr="Светлый вертикальный"/>
            <p:cNvSpPr>
              <a:spLocks noChangeArrowheads="1"/>
            </p:cNvSpPr>
            <p:nvPr/>
          </p:nvSpPr>
          <p:spPr bwMode="auto">
            <a:xfrm>
              <a:off x="2130" y="1764"/>
              <a:ext cx="372" cy="5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6416675" y="3968750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12,3</a:t>
            </a:r>
          </a:p>
        </p:txBody>
      </p:sp>
      <p:graphicFrame>
        <p:nvGraphicFramePr>
          <p:cNvPr id="54" name="Group 25"/>
          <p:cNvGraphicFramePr>
            <a:graphicFrameLocks noGrp="1"/>
          </p:cNvGraphicFramePr>
          <p:nvPr/>
        </p:nvGraphicFramePr>
        <p:xfrm>
          <a:off x="5292725" y="3429000"/>
          <a:ext cx="2039938" cy="3086100"/>
        </p:xfrm>
        <a:graphic>
          <a:graphicData uri="http://schemas.openxmlformats.org/drawingml/2006/table">
            <a:tbl>
              <a:tblPr/>
              <a:tblGrid>
                <a:gridCol w="1020763"/>
                <a:gridCol w="1019175"/>
              </a:tblGrid>
              <a:tr h="49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мм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1" name="Text Box 48"/>
          <p:cNvSpPr txBox="1">
            <a:spLocks noChangeArrowheads="1"/>
          </p:cNvSpPr>
          <p:nvPr/>
        </p:nvSpPr>
        <p:spPr bwMode="auto">
          <a:xfrm>
            <a:off x="5616575" y="3981450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1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6424613" y="4479925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</a:t>
            </a:r>
            <a:r>
              <a:rPr lang="en-US" altLang="ru-RU" sz="2000">
                <a:latin typeface="Times New Roman" panose="02020603050405020304" pitchFamily="18" charset="0"/>
              </a:rPr>
              <a:t>1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5626100" y="4465638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2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-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0493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236913" y="1651000"/>
            <a:ext cx="1423987" cy="2566988"/>
            <a:chOff x="1733" y="1040"/>
            <a:chExt cx="897" cy="1617"/>
          </a:xfrm>
        </p:grpSpPr>
        <p:sp>
          <p:nvSpPr>
            <p:cNvPr id="31791" name="Freeform 3"/>
            <p:cNvSpPr>
              <a:spLocks/>
            </p:cNvSpPr>
            <p:nvPr/>
          </p:nvSpPr>
          <p:spPr bwMode="auto">
            <a:xfrm>
              <a:off x="1733" y="1040"/>
              <a:ext cx="897" cy="563"/>
            </a:xfrm>
            <a:custGeom>
              <a:avLst/>
              <a:gdLst>
                <a:gd name="T0" fmla="*/ 895 w 897"/>
                <a:gd name="T1" fmla="*/ 562 h 563"/>
                <a:gd name="T2" fmla="*/ 117 w 897"/>
                <a:gd name="T3" fmla="*/ 563 h 563"/>
                <a:gd name="T4" fmla="*/ 189 w 897"/>
                <a:gd name="T5" fmla="*/ 0 h 563"/>
                <a:gd name="T6" fmla="*/ 189 w 897"/>
                <a:gd name="T7" fmla="*/ 396 h 563"/>
                <a:gd name="T8" fmla="*/ 162 w 897"/>
                <a:gd name="T9" fmla="*/ 448 h 563"/>
                <a:gd name="T10" fmla="*/ 897 w 897"/>
                <a:gd name="T11" fmla="*/ 451 h 563"/>
                <a:gd name="T12" fmla="*/ 895 w 897"/>
                <a:gd name="T13" fmla="*/ 562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563"/>
                <a:gd name="T23" fmla="*/ 897 w 897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563">
                  <a:moveTo>
                    <a:pt x="895" y="562"/>
                  </a:moveTo>
                  <a:lnTo>
                    <a:pt x="117" y="563"/>
                  </a:lnTo>
                  <a:cubicBezTo>
                    <a:pt x="0" y="437"/>
                    <a:pt x="106" y="37"/>
                    <a:pt x="189" y="0"/>
                  </a:cubicBezTo>
                  <a:lnTo>
                    <a:pt x="189" y="396"/>
                  </a:lnTo>
                  <a:cubicBezTo>
                    <a:pt x="164" y="394"/>
                    <a:pt x="144" y="418"/>
                    <a:pt x="162" y="448"/>
                  </a:cubicBezTo>
                  <a:lnTo>
                    <a:pt x="897" y="451"/>
                  </a:lnTo>
                  <a:lnTo>
                    <a:pt x="895" y="5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Freeform 4"/>
            <p:cNvSpPr>
              <a:spLocks/>
            </p:cNvSpPr>
            <p:nvPr/>
          </p:nvSpPr>
          <p:spPr bwMode="auto">
            <a:xfrm>
              <a:off x="1917" y="1754"/>
              <a:ext cx="707" cy="903"/>
            </a:xfrm>
            <a:custGeom>
              <a:avLst/>
              <a:gdLst>
                <a:gd name="T0" fmla="*/ 0 w 707"/>
                <a:gd name="T1" fmla="*/ 903 h 903"/>
                <a:gd name="T2" fmla="*/ 0 w 707"/>
                <a:gd name="T3" fmla="*/ 378 h 903"/>
                <a:gd name="T4" fmla="*/ 38 w 707"/>
                <a:gd name="T5" fmla="*/ 349 h 903"/>
                <a:gd name="T6" fmla="*/ 42 w 707"/>
                <a:gd name="T7" fmla="*/ 0 h 903"/>
                <a:gd name="T8" fmla="*/ 707 w 707"/>
                <a:gd name="T9" fmla="*/ 1 h 903"/>
                <a:gd name="T10" fmla="*/ 702 w 707"/>
                <a:gd name="T11" fmla="*/ 157 h 903"/>
                <a:gd name="T12" fmla="*/ 582 w 707"/>
                <a:gd name="T13" fmla="*/ 159 h 903"/>
                <a:gd name="T14" fmla="*/ 231 w 707"/>
                <a:gd name="T15" fmla="*/ 157 h 903"/>
                <a:gd name="T16" fmla="*/ 116 w 707"/>
                <a:gd name="T17" fmla="*/ 844 h 903"/>
                <a:gd name="T18" fmla="*/ 0 w 707"/>
                <a:gd name="T19" fmla="*/ 903 h 9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7"/>
                <a:gd name="T31" fmla="*/ 0 h 903"/>
                <a:gd name="T32" fmla="*/ 707 w 707"/>
                <a:gd name="T33" fmla="*/ 903 h 9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7" h="903">
                  <a:moveTo>
                    <a:pt x="0" y="903"/>
                  </a:moveTo>
                  <a:cubicBezTo>
                    <a:pt x="0" y="637"/>
                    <a:pt x="0" y="378"/>
                    <a:pt x="0" y="378"/>
                  </a:cubicBezTo>
                  <a:lnTo>
                    <a:pt x="38" y="349"/>
                  </a:lnTo>
                  <a:lnTo>
                    <a:pt x="42" y="0"/>
                  </a:lnTo>
                  <a:lnTo>
                    <a:pt x="707" y="1"/>
                  </a:lnTo>
                  <a:lnTo>
                    <a:pt x="702" y="157"/>
                  </a:lnTo>
                  <a:cubicBezTo>
                    <a:pt x="687" y="229"/>
                    <a:pt x="627" y="261"/>
                    <a:pt x="582" y="159"/>
                  </a:cubicBezTo>
                  <a:lnTo>
                    <a:pt x="231" y="157"/>
                  </a:lnTo>
                  <a:lnTo>
                    <a:pt x="116" y="844"/>
                  </a:lnTo>
                  <a:cubicBezTo>
                    <a:pt x="84" y="901"/>
                    <a:pt x="71" y="901"/>
                    <a:pt x="0" y="90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Line 5"/>
            <p:cNvSpPr>
              <a:spLocks noChangeShapeType="1"/>
            </p:cNvSpPr>
            <p:nvPr/>
          </p:nvSpPr>
          <p:spPr bwMode="auto">
            <a:xfrm>
              <a:off x="1964" y="1913"/>
              <a:ext cx="65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94" name="Group 6"/>
            <p:cNvGrpSpPr>
              <a:grpSpLocks/>
            </p:cNvGrpSpPr>
            <p:nvPr/>
          </p:nvGrpSpPr>
          <p:grpSpPr bwMode="auto">
            <a:xfrm flipH="1">
              <a:off x="1919" y="2514"/>
              <a:ext cx="66" cy="136"/>
              <a:chOff x="2222" y="3397"/>
              <a:chExt cx="66" cy="136"/>
            </a:xfrm>
          </p:grpSpPr>
          <p:sp>
            <p:nvSpPr>
              <p:cNvPr id="31795" name="Line 7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6" name="Line 8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4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Прямое измерение высоты цилиндра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 rot="-5400000">
            <a:off x="2701925" y="4860926"/>
            <a:ext cx="1146175" cy="495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65350" y="1657350"/>
            <a:ext cx="3960813" cy="2574925"/>
            <a:chOff x="1343" y="1044"/>
            <a:chExt cx="2495" cy="1622"/>
          </a:xfrm>
        </p:grpSpPr>
        <p:sp>
          <p:nvSpPr>
            <p:cNvPr id="31783" name="Freeform 12"/>
            <p:cNvSpPr>
              <a:spLocks/>
            </p:cNvSpPr>
            <p:nvPr/>
          </p:nvSpPr>
          <p:spPr bwMode="auto">
            <a:xfrm>
              <a:off x="1343" y="1044"/>
              <a:ext cx="2495" cy="1622"/>
            </a:xfrm>
            <a:custGeom>
              <a:avLst/>
              <a:gdLst>
                <a:gd name="T0" fmla="*/ 251 w 2495"/>
                <a:gd name="T1" fmla="*/ 1612 h 1622"/>
                <a:gd name="T2" fmla="*/ 122 w 2495"/>
                <a:gd name="T3" fmla="*/ 1547 h 1622"/>
                <a:gd name="T4" fmla="*/ 0 w 2495"/>
                <a:gd name="T5" fmla="*/ 866 h 1622"/>
                <a:gd name="T6" fmla="*/ 3 w 2495"/>
                <a:gd name="T7" fmla="*/ 439 h 1622"/>
                <a:gd name="T8" fmla="*/ 303 w 2495"/>
                <a:gd name="T9" fmla="*/ 439 h 1622"/>
                <a:gd name="T10" fmla="*/ 252 w 2495"/>
                <a:gd name="T11" fmla="*/ 391 h 1622"/>
                <a:gd name="T12" fmla="*/ 259 w 2495"/>
                <a:gd name="T13" fmla="*/ 0 h 1622"/>
                <a:gd name="T14" fmla="*/ 385 w 2495"/>
                <a:gd name="T15" fmla="*/ 498 h 1622"/>
                <a:gd name="T16" fmla="*/ 2492 w 2495"/>
                <a:gd name="T17" fmla="*/ 500 h 1622"/>
                <a:gd name="T18" fmla="*/ 2495 w 2495"/>
                <a:gd name="T19" fmla="*/ 755 h 1622"/>
                <a:gd name="T20" fmla="*/ 203 w 2495"/>
                <a:gd name="T21" fmla="*/ 755 h 1622"/>
                <a:gd name="T22" fmla="*/ 203 w 2495"/>
                <a:gd name="T23" fmla="*/ 1052 h 1622"/>
                <a:gd name="T24" fmla="*/ 251 w 2495"/>
                <a:gd name="T25" fmla="*/ 1091 h 1622"/>
                <a:gd name="T26" fmla="*/ 251 w 2495"/>
                <a:gd name="T27" fmla="*/ 1612 h 1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5"/>
                <a:gd name="T43" fmla="*/ 0 h 1622"/>
                <a:gd name="T44" fmla="*/ 2495 w 2495"/>
                <a:gd name="T45" fmla="*/ 1622 h 1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5" h="1622">
                  <a:moveTo>
                    <a:pt x="251" y="1612"/>
                  </a:moveTo>
                  <a:cubicBezTo>
                    <a:pt x="186" y="1610"/>
                    <a:pt x="185" y="1622"/>
                    <a:pt x="122" y="1547"/>
                  </a:cubicBezTo>
                  <a:cubicBezTo>
                    <a:pt x="62" y="1235"/>
                    <a:pt x="20" y="1051"/>
                    <a:pt x="0" y="866"/>
                  </a:cubicBezTo>
                  <a:lnTo>
                    <a:pt x="3" y="439"/>
                  </a:lnTo>
                  <a:lnTo>
                    <a:pt x="303" y="439"/>
                  </a:lnTo>
                  <a:cubicBezTo>
                    <a:pt x="309" y="407"/>
                    <a:pt x="297" y="390"/>
                    <a:pt x="252" y="391"/>
                  </a:cubicBezTo>
                  <a:lnTo>
                    <a:pt x="259" y="0"/>
                  </a:lnTo>
                  <a:cubicBezTo>
                    <a:pt x="403" y="122"/>
                    <a:pt x="384" y="252"/>
                    <a:pt x="385" y="498"/>
                  </a:cubicBezTo>
                  <a:lnTo>
                    <a:pt x="2492" y="500"/>
                  </a:lnTo>
                  <a:lnTo>
                    <a:pt x="2495" y="755"/>
                  </a:lnTo>
                  <a:lnTo>
                    <a:pt x="203" y="755"/>
                  </a:lnTo>
                  <a:lnTo>
                    <a:pt x="203" y="1052"/>
                  </a:lnTo>
                  <a:lnTo>
                    <a:pt x="251" y="1091"/>
                  </a:lnTo>
                  <a:cubicBezTo>
                    <a:pt x="251" y="1091"/>
                    <a:pt x="249" y="1610"/>
                    <a:pt x="251" y="1612"/>
                  </a:cubicBez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84" name="Group 13"/>
            <p:cNvGrpSpPr>
              <a:grpSpLocks/>
            </p:cNvGrpSpPr>
            <p:nvPr/>
          </p:nvGrpSpPr>
          <p:grpSpPr bwMode="auto">
            <a:xfrm>
              <a:off x="1528" y="2513"/>
              <a:ext cx="66" cy="136"/>
              <a:chOff x="2222" y="3397"/>
              <a:chExt cx="66" cy="136"/>
            </a:xfrm>
          </p:grpSpPr>
          <p:sp>
            <p:nvSpPr>
              <p:cNvPr id="31789" name="Line 14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0" name="Line 15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85" name="Group 16"/>
            <p:cNvGrpSpPr>
              <a:grpSpLocks/>
            </p:cNvGrpSpPr>
            <p:nvPr/>
          </p:nvGrpSpPr>
          <p:grpSpPr bwMode="auto">
            <a:xfrm>
              <a:off x="1647" y="1133"/>
              <a:ext cx="26" cy="335"/>
              <a:chOff x="2343" y="2003"/>
              <a:chExt cx="26" cy="335"/>
            </a:xfrm>
          </p:grpSpPr>
          <p:sp>
            <p:nvSpPr>
              <p:cNvPr id="31787" name="Freeform 17"/>
              <p:cNvSpPr>
                <a:spLocks/>
              </p:cNvSpPr>
              <p:nvPr/>
            </p:nvSpPr>
            <p:spPr bwMode="auto">
              <a:xfrm>
                <a:off x="2343" y="2337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60000 65536"/>
                  <a:gd name="T5" fmla="*/ 0 60000 65536"/>
                  <a:gd name="T6" fmla="*/ 0 w 26"/>
                  <a:gd name="T7" fmla="*/ 0 h 1"/>
                  <a:gd name="T8" fmla="*/ 26 w 2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8" name="Line 18"/>
              <p:cNvSpPr>
                <a:spLocks noChangeShapeType="1"/>
              </p:cNvSpPr>
              <p:nvPr/>
            </p:nvSpPr>
            <p:spPr bwMode="auto">
              <a:xfrm flipV="1">
                <a:off x="2368" y="2003"/>
                <a:ext cx="0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86" name="Rectangle 19" descr="Светлый вертикальный"/>
            <p:cNvSpPr>
              <a:spLocks noChangeArrowheads="1"/>
            </p:cNvSpPr>
            <p:nvPr/>
          </p:nvSpPr>
          <p:spPr bwMode="auto">
            <a:xfrm>
              <a:off x="1800" y="1626"/>
              <a:ext cx="2034" cy="108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3595688" y="2314575"/>
            <a:ext cx="1055687" cy="619125"/>
            <a:chOff x="1959" y="1458"/>
            <a:chExt cx="665" cy="390"/>
          </a:xfrm>
        </p:grpSpPr>
        <p:sp>
          <p:nvSpPr>
            <p:cNvPr id="31780" name="Rectangle 21"/>
            <p:cNvSpPr>
              <a:spLocks noChangeArrowheads="1"/>
            </p:cNvSpPr>
            <p:nvPr/>
          </p:nvSpPr>
          <p:spPr bwMode="auto">
            <a:xfrm>
              <a:off x="1959" y="1754"/>
              <a:ext cx="662" cy="94"/>
            </a:xfrm>
            <a:prstGeom prst="rect">
              <a:avLst/>
            </a:prstGeom>
            <a:solidFill>
              <a:srgbClr val="EAEAE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1781" name="Rectangle 22"/>
            <p:cNvSpPr>
              <a:spLocks noChangeArrowheads="1"/>
            </p:cNvSpPr>
            <p:nvPr/>
          </p:nvSpPr>
          <p:spPr bwMode="auto">
            <a:xfrm>
              <a:off x="2202" y="1458"/>
              <a:ext cx="422" cy="13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Times New Roman" panose="02020603050405020304" pitchFamily="18" charset="0"/>
              </a:endParaRPr>
            </a:p>
          </p:txBody>
        </p:sp>
        <p:sp>
          <p:nvSpPr>
            <p:cNvPr id="31782" name="Rectangle 23" descr="Светлый вертикальный"/>
            <p:cNvSpPr>
              <a:spLocks noChangeArrowheads="1"/>
            </p:cNvSpPr>
            <p:nvPr/>
          </p:nvSpPr>
          <p:spPr bwMode="auto">
            <a:xfrm>
              <a:off x="2130" y="1764"/>
              <a:ext cx="372" cy="5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1751" name="Text Box 24"/>
          <p:cNvSpPr txBox="1">
            <a:spLocks noChangeArrowheads="1"/>
          </p:cNvSpPr>
          <p:nvPr/>
        </p:nvSpPr>
        <p:spPr bwMode="auto">
          <a:xfrm>
            <a:off x="6416675" y="3968750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12,3</a:t>
            </a:r>
          </a:p>
        </p:txBody>
      </p:sp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5292725" y="3429000"/>
          <a:ext cx="2039938" cy="3086100"/>
        </p:xfrm>
        <a:graphic>
          <a:graphicData uri="http://schemas.openxmlformats.org/drawingml/2006/table">
            <a:tbl>
              <a:tblPr/>
              <a:tblGrid>
                <a:gridCol w="1020763"/>
                <a:gridCol w="1019175"/>
              </a:tblGrid>
              <a:tr h="49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мм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5" name="Text Box 48"/>
          <p:cNvSpPr txBox="1">
            <a:spLocks noChangeArrowheads="1"/>
          </p:cNvSpPr>
          <p:nvPr/>
        </p:nvSpPr>
        <p:spPr bwMode="auto">
          <a:xfrm>
            <a:off x="5616575" y="3981450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1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1776" name="Text Box 49"/>
          <p:cNvSpPr txBox="1">
            <a:spLocks noChangeArrowheads="1"/>
          </p:cNvSpPr>
          <p:nvPr/>
        </p:nvSpPr>
        <p:spPr bwMode="auto">
          <a:xfrm>
            <a:off x="6424613" y="4479925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</a:t>
            </a:r>
            <a:r>
              <a:rPr lang="en-US" altLang="ru-RU" sz="2000">
                <a:latin typeface="Times New Roman" panose="02020603050405020304" pitchFamily="18" charset="0"/>
              </a:rPr>
              <a:t>1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1777" name="Text Box 50"/>
          <p:cNvSpPr txBox="1">
            <a:spLocks noChangeArrowheads="1"/>
          </p:cNvSpPr>
          <p:nvPr/>
        </p:nvSpPr>
        <p:spPr bwMode="auto">
          <a:xfrm>
            <a:off x="5626100" y="4465638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2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6434138" y="4964113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12,</a:t>
            </a:r>
            <a:r>
              <a:rPr lang="en-US" altLang="ru-RU" sz="2000">
                <a:latin typeface="Times New Roman" panose="02020603050405020304" pitchFamily="18" charset="0"/>
              </a:rPr>
              <a:t>2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5635625" y="4976813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3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-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0493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819" grpId="0"/>
      <p:bldP spid="328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ФИЗИЧЕСКИЕ ИЗМЕРЕНИЯ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0731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rIns="12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Цель эксперимента – определить значение физической величины.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Значение физической величины</a:t>
            </a:r>
            <a:r>
              <a:rPr lang="ru-RU" altLang="ru-RU" sz="1800">
                <a:latin typeface="Times New Roman" panose="02020603050405020304" pitchFamily="18" charset="0"/>
              </a:rPr>
              <a:t> – это ее оценка в виде некоторого числа принятых для нее единиц измерения.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2465388"/>
            <a:ext cx="81375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rIns="12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     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Измерение</a:t>
            </a:r>
            <a:r>
              <a:rPr lang="ru-RU" altLang="ru-RU" sz="1800">
                <a:latin typeface="Times New Roman" panose="02020603050405020304" pitchFamily="18" charset="0"/>
              </a:rPr>
              <a:t> – нахождение значения физической величины с помощью специальных технических средств (измерительных приборов).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 Измерения могут быть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прямыми</a:t>
            </a:r>
            <a:r>
              <a:rPr lang="ru-RU" altLang="ru-RU" sz="1800">
                <a:latin typeface="Times New Roman" panose="02020603050405020304" pitchFamily="18" charset="0"/>
              </a:rPr>
              <a:t>, при которых значение физической величины находят непосредственно из опытных данных (показания измерительных приборов), и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косвенными</a:t>
            </a:r>
            <a:r>
              <a:rPr lang="ru-RU" altLang="ru-RU" sz="1800">
                <a:latin typeface="Times New Roman" panose="02020603050405020304" pitchFamily="18" charset="0"/>
              </a:rPr>
              <a:t>, при которых значение физической величины рассчитывают на основании известной зависимости между этой величиной и величинами, определяемыми путем прямых измерений.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5084763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rIns="12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Основное качество измерения – его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точность</a:t>
            </a:r>
            <a:r>
              <a:rPr lang="ru-RU" altLang="ru-RU" sz="1800">
                <a:latin typeface="Times New Roman" panose="02020603050405020304" pitchFamily="18" charset="0"/>
              </a:rPr>
              <a:t>. Оценка точности результата измерения – неотъемлемая часть эксперимента. Эту оценку модно сделать, найдя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погрешность</a:t>
            </a:r>
            <a:r>
              <a:rPr lang="ru-RU" altLang="ru-RU" sz="1800">
                <a:latin typeface="Times New Roman" panose="02020603050405020304" pitchFamily="18" charset="0"/>
              </a:rPr>
              <a:t> измерения.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236913" y="1651000"/>
            <a:ext cx="1423987" cy="2566988"/>
            <a:chOff x="1733" y="1040"/>
            <a:chExt cx="897" cy="1617"/>
          </a:xfrm>
        </p:grpSpPr>
        <p:sp>
          <p:nvSpPr>
            <p:cNvPr id="32814" name="Freeform 3"/>
            <p:cNvSpPr>
              <a:spLocks/>
            </p:cNvSpPr>
            <p:nvPr/>
          </p:nvSpPr>
          <p:spPr bwMode="auto">
            <a:xfrm>
              <a:off x="1733" y="1040"/>
              <a:ext cx="897" cy="563"/>
            </a:xfrm>
            <a:custGeom>
              <a:avLst/>
              <a:gdLst>
                <a:gd name="T0" fmla="*/ 895 w 897"/>
                <a:gd name="T1" fmla="*/ 562 h 563"/>
                <a:gd name="T2" fmla="*/ 117 w 897"/>
                <a:gd name="T3" fmla="*/ 563 h 563"/>
                <a:gd name="T4" fmla="*/ 189 w 897"/>
                <a:gd name="T5" fmla="*/ 0 h 563"/>
                <a:gd name="T6" fmla="*/ 189 w 897"/>
                <a:gd name="T7" fmla="*/ 396 h 563"/>
                <a:gd name="T8" fmla="*/ 162 w 897"/>
                <a:gd name="T9" fmla="*/ 448 h 563"/>
                <a:gd name="T10" fmla="*/ 897 w 897"/>
                <a:gd name="T11" fmla="*/ 451 h 563"/>
                <a:gd name="T12" fmla="*/ 895 w 897"/>
                <a:gd name="T13" fmla="*/ 562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563"/>
                <a:gd name="T23" fmla="*/ 897 w 897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563">
                  <a:moveTo>
                    <a:pt x="895" y="562"/>
                  </a:moveTo>
                  <a:lnTo>
                    <a:pt x="117" y="563"/>
                  </a:lnTo>
                  <a:cubicBezTo>
                    <a:pt x="0" y="437"/>
                    <a:pt x="106" y="37"/>
                    <a:pt x="189" y="0"/>
                  </a:cubicBezTo>
                  <a:lnTo>
                    <a:pt x="189" y="396"/>
                  </a:lnTo>
                  <a:cubicBezTo>
                    <a:pt x="164" y="394"/>
                    <a:pt x="144" y="418"/>
                    <a:pt x="162" y="448"/>
                  </a:cubicBezTo>
                  <a:lnTo>
                    <a:pt x="897" y="451"/>
                  </a:lnTo>
                  <a:lnTo>
                    <a:pt x="895" y="5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4"/>
            <p:cNvSpPr>
              <a:spLocks/>
            </p:cNvSpPr>
            <p:nvPr/>
          </p:nvSpPr>
          <p:spPr bwMode="auto">
            <a:xfrm>
              <a:off x="1917" y="1754"/>
              <a:ext cx="707" cy="903"/>
            </a:xfrm>
            <a:custGeom>
              <a:avLst/>
              <a:gdLst>
                <a:gd name="T0" fmla="*/ 0 w 707"/>
                <a:gd name="T1" fmla="*/ 903 h 903"/>
                <a:gd name="T2" fmla="*/ 0 w 707"/>
                <a:gd name="T3" fmla="*/ 378 h 903"/>
                <a:gd name="T4" fmla="*/ 38 w 707"/>
                <a:gd name="T5" fmla="*/ 349 h 903"/>
                <a:gd name="T6" fmla="*/ 42 w 707"/>
                <a:gd name="T7" fmla="*/ 0 h 903"/>
                <a:gd name="T8" fmla="*/ 707 w 707"/>
                <a:gd name="T9" fmla="*/ 1 h 903"/>
                <a:gd name="T10" fmla="*/ 702 w 707"/>
                <a:gd name="T11" fmla="*/ 157 h 903"/>
                <a:gd name="T12" fmla="*/ 582 w 707"/>
                <a:gd name="T13" fmla="*/ 159 h 903"/>
                <a:gd name="T14" fmla="*/ 231 w 707"/>
                <a:gd name="T15" fmla="*/ 157 h 903"/>
                <a:gd name="T16" fmla="*/ 116 w 707"/>
                <a:gd name="T17" fmla="*/ 844 h 903"/>
                <a:gd name="T18" fmla="*/ 0 w 707"/>
                <a:gd name="T19" fmla="*/ 903 h 9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7"/>
                <a:gd name="T31" fmla="*/ 0 h 903"/>
                <a:gd name="T32" fmla="*/ 707 w 707"/>
                <a:gd name="T33" fmla="*/ 903 h 9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7" h="903">
                  <a:moveTo>
                    <a:pt x="0" y="903"/>
                  </a:moveTo>
                  <a:cubicBezTo>
                    <a:pt x="0" y="637"/>
                    <a:pt x="0" y="378"/>
                    <a:pt x="0" y="378"/>
                  </a:cubicBezTo>
                  <a:lnTo>
                    <a:pt x="38" y="349"/>
                  </a:lnTo>
                  <a:lnTo>
                    <a:pt x="42" y="0"/>
                  </a:lnTo>
                  <a:lnTo>
                    <a:pt x="707" y="1"/>
                  </a:lnTo>
                  <a:lnTo>
                    <a:pt x="702" y="157"/>
                  </a:lnTo>
                  <a:cubicBezTo>
                    <a:pt x="687" y="229"/>
                    <a:pt x="627" y="261"/>
                    <a:pt x="582" y="159"/>
                  </a:cubicBezTo>
                  <a:lnTo>
                    <a:pt x="231" y="157"/>
                  </a:lnTo>
                  <a:lnTo>
                    <a:pt x="116" y="844"/>
                  </a:lnTo>
                  <a:cubicBezTo>
                    <a:pt x="84" y="901"/>
                    <a:pt x="71" y="901"/>
                    <a:pt x="0" y="90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Line 5"/>
            <p:cNvSpPr>
              <a:spLocks noChangeShapeType="1"/>
            </p:cNvSpPr>
            <p:nvPr/>
          </p:nvSpPr>
          <p:spPr bwMode="auto">
            <a:xfrm>
              <a:off x="1964" y="1913"/>
              <a:ext cx="65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17" name="Group 6"/>
            <p:cNvGrpSpPr>
              <a:grpSpLocks/>
            </p:cNvGrpSpPr>
            <p:nvPr/>
          </p:nvGrpSpPr>
          <p:grpSpPr bwMode="auto">
            <a:xfrm flipH="1">
              <a:off x="1919" y="2514"/>
              <a:ext cx="66" cy="136"/>
              <a:chOff x="2222" y="3397"/>
              <a:chExt cx="66" cy="136"/>
            </a:xfrm>
          </p:grpSpPr>
          <p:sp>
            <p:nvSpPr>
              <p:cNvPr id="32818" name="Line 7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9" name="Line 8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Прямое измерение высоты цилиндра</a:t>
            </a:r>
          </a:p>
        </p:txBody>
      </p:sp>
      <p:grpSp>
        <p:nvGrpSpPr>
          <p:cNvPr id="32772" name="Group 10"/>
          <p:cNvGrpSpPr>
            <a:grpSpLocks/>
          </p:cNvGrpSpPr>
          <p:nvPr/>
        </p:nvGrpSpPr>
        <p:grpSpPr bwMode="auto">
          <a:xfrm>
            <a:off x="2165350" y="1657350"/>
            <a:ext cx="3960813" cy="2574925"/>
            <a:chOff x="1343" y="1044"/>
            <a:chExt cx="2495" cy="1622"/>
          </a:xfrm>
        </p:grpSpPr>
        <p:sp>
          <p:nvSpPr>
            <p:cNvPr id="32806" name="Freeform 11"/>
            <p:cNvSpPr>
              <a:spLocks/>
            </p:cNvSpPr>
            <p:nvPr/>
          </p:nvSpPr>
          <p:spPr bwMode="auto">
            <a:xfrm>
              <a:off x="1343" y="1044"/>
              <a:ext cx="2495" cy="1622"/>
            </a:xfrm>
            <a:custGeom>
              <a:avLst/>
              <a:gdLst>
                <a:gd name="T0" fmla="*/ 251 w 2495"/>
                <a:gd name="T1" fmla="*/ 1612 h 1622"/>
                <a:gd name="T2" fmla="*/ 122 w 2495"/>
                <a:gd name="T3" fmla="*/ 1547 h 1622"/>
                <a:gd name="T4" fmla="*/ 0 w 2495"/>
                <a:gd name="T5" fmla="*/ 866 h 1622"/>
                <a:gd name="T6" fmla="*/ 3 w 2495"/>
                <a:gd name="T7" fmla="*/ 439 h 1622"/>
                <a:gd name="T8" fmla="*/ 303 w 2495"/>
                <a:gd name="T9" fmla="*/ 439 h 1622"/>
                <a:gd name="T10" fmla="*/ 252 w 2495"/>
                <a:gd name="T11" fmla="*/ 391 h 1622"/>
                <a:gd name="T12" fmla="*/ 259 w 2495"/>
                <a:gd name="T13" fmla="*/ 0 h 1622"/>
                <a:gd name="T14" fmla="*/ 385 w 2495"/>
                <a:gd name="T15" fmla="*/ 498 h 1622"/>
                <a:gd name="T16" fmla="*/ 2492 w 2495"/>
                <a:gd name="T17" fmla="*/ 500 h 1622"/>
                <a:gd name="T18" fmla="*/ 2495 w 2495"/>
                <a:gd name="T19" fmla="*/ 755 h 1622"/>
                <a:gd name="T20" fmla="*/ 203 w 2495"/>
                <a:gd name="T21" fmla="*/ 755 h 1622"/>
                <a:gd name="T22" fmla="*/ 203 w 2495"/>
                <a:gd name="T23" fmla="*/ 1052 h 1622"/>
                <a:gd name="T24" fmla="*/ 251 w 2495"/>
                <a:gd name="T25" fmla="*/ 1091 h 1622"/>
                <a:gd name="T26" fmla="*/ 251 w 2495"/>
                <a:gd name="T27" fmla="*/ 1612 h 1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5"/>
                <a:gd name="T43" fmla="*/ 0 h 1622"/>
                <a:gd name="T44" fmla="*/ 2495 w 2495"/>
                <a:gd name="T45" fmla="*/ 1622 h 1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5" h="1622">
                  <a:moveTo>
                    <a:pt x="251" y="1612"/>
                  </a:moveTo>
                  <a:cubicBezTo>
                    <a:pt x="186" y="1610"/>
                    <a:pt x="185" y="1622"/>
                    <a:pt x="122" y="1547"/>
                  </a:cubicBezTo>
                  <a:cubicBezTo>
                    <a:pt x="62" y="1235"/>
                    <a:pt x="20" y="1051"/>
                    <a:pt x="0" y="866"/>
                  </a:cubicBezTo>
                  <a:lnTo>
                    <a:pt x="3" y="439"/>
                  </a:lnTo>
                  <a:lnTo>
                    <a:pt x="303" y="439"/>
                  </a:lnTo>
                  <a:cubicBezTo>
                    <a:pt x="309" y="407"/>
                    <a:pt x="297" y="390"/>
                    <a:pt x="252" y="391"/>
                  </a:cubicBezTo>
                  <a:lnTo>
                    <a:pt x="259" y="0"/>
                  </a:lnTo>
                  <a:cubicBezTo>
                    <a:pt x="403" y="122"/>
                    <a:pt x="384" y="252"/>
                    <a:pt x="385" y="498"/>
                  </a:cubicBezTo>
                  <a:lnTo>
                    <a:pt x="2492" y="500"/>
                  </a:lnTo>
                  <a:lnTo>
                    <a:pt x="2495" y="755"/>
                  </a:lnTo>
                  <a:lnTo>
                    <a:pt x="203" y="755"/>
                  </a:lnTo>
                  <a:lnTo>
                    <a:pt x="203" y="1052"/>
                  </a:lnTo>
                  <a:lnTo>
                    <a:pt x="251" y="1091"/>
                  </a:lnTo>
                  <a:cubicBezTo>
                    <a:pt x="251" y="1091"/>
                    <a:pt x="249" y="1610"/>
                    <a:pt x="251" y="1612"/>
                  </a:cubicBez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07" name="Group 12"/>
            <p:cNvGrpSpPr>
              <a:grpSpLocks/>
            </p:cNvGrpSpPr>
            <p:nvPr/>
          </p:nvGrpSpPr>
          <p:grpSpPr bwMode="auto">
            <a:xfrm>
              <a:off x="1528" y="2513"/>
              <a:ext cx="66" cy="136"/>
              <a:chOff x="2222" y="3397"/>
              <a:chExt cx="66" cy="136"/>
            </a:xfrm>
          </p:grpSpPr>
          <p:sp>
            <p:nvSpPr>
              <p:cNvPr id="32812" name="Line 13"/>
              <p:cNvSpPr>
                <a:spLocks noChangeShapeType="1"/>
              </p:cNvSpPr>
              <p:nvPr/>
            </p:nvSpPr>
            <p:spPr bwMode="auto">
              <a:xfrm flipV="1">
                <a:off x="2222" y="33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3" name="Line 14"/>
              <p:cNvSpPr>
                <a:spLocks noChangeShapeType="1"/>
              </p:cNvSpPr>
              <p:nvPr/>
            </p:nvSpPr>
            <p:spPr bwMode="auto">
              <a:xfrm>
                <a:off x="2222" y="3397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08" name="Group 15"/>
            <p:cNvGrpSpPr>
              <a:grpSpLocks/>
            </p:cNvGrpSpPr>
            <p:nvPr/>
          </p:nvGrpSpPr>
          <p:grpSpPr bwMode="auto">
            <a:xfrm>
              <a:off x="1647" y="1133"/>
              <a:ext cx="26" cy="335"/>
              <a:chOff x="2343" y="2003"/>
              <a:chExt cx="26" cy="335"/>
            </a:xfrm>
          </p:grpSpPr>
          <p:sp>
            <p:nvSpPr>
              <p:cNvPr id="32810" name="Freeform 16"/>
              <p:cNvSpPr>
                <a:spLocks/>
              </p:cNvSpPr>
              <p:nvPr/>
            </p:nvSpPr>
            <p:spPr bwMode="auto">
              <a:xfrm>
                <a:off x="2343" y="2337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60000 65536"/>
                  <a:gd name="T5" fmla="*/ 0 60000 65536"/>
                  <a:gd name="T6" fmla="*/ 0 w 26"/>
                  <a:gd name="T7" fmla="*/ 0 h 1"/>
                  <a:gd name="T8" fmla="*/ 26 w 2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1" name="Line 17"/>
              <p:cNvSpPr>
                <a:spLocks noChangeShapeType="1"/>
              </p:cNvSpPr>
              <p:nvPr/>
            </p:nvSpPr>
            <p:spPr bwMode="auto">
              <a:xfrm flipV="1">
                <a:off x="2368" y="2003"/>
                <a:ext cx="0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9" name="Rectangle 18" descr="Светлый вертикальный"/>
            <p:cNvSpPr>
              <a:spLocks noChangeArrowheads="1"/>
            </p:cNvSpPr>
            <p:nvPr/>
          </p:nvSpPr>
          <p:spPr bwMode="auto">
            <a:xfrm>
              <a:off x="1800" y="1626"/>
              <a:ext cx="2034" cy="108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2773" name="Group 19"/>
          <p:cNvGrpSpPr>
            <a:grpSpLocks/>
          </p:cNvGrpSpPr>
          <p:nvPr/>
        </p:nvGrpSpPr>
        <p:grpSpPr bwMode="auto">
          <a:xfrm>
            <a:off x="3595688" y="2314575"/>
            <a:ext cx="1055687" cy="619125"/>
            <a:chOff x="1959" y="1458"/>
            <a:chExt cx="665" cy="390"/>
          </a:xfrm>
        </p:grpSpPr>
        <p:sp>
          <p:nvSpPr>
            <p:cNvPr id="32803" name="Rectangle 20"/>
            <p:cNvSpPr>
              <a:spLocks noChangeArrowheads="1"/>
            </p:cNvSpPr>
            <p:nvPr/>
          </p:nvSpPr>
          <p:spPr bwMode="auto">
            <a:xfrm>
              <a:off x="1959" y="1754"/>
              <a:ext cx="662" cy="94"/>
            </a:xfrm>
            <a:prstGeom prst="rect">
              <a:avLst/>
            </a:prstGeom>
            <a:solidFill>
              <a:srgbClr val="EAEAE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2804" name="Rectangle 21"/>
            <p:cNvSpPr>
              <a:spLocks noChangeArrowheads="1"/>
            </p:cNvSpPr>
            <p:nvPr/>
          </p:nvSpPr>
          <p:spPr bwMode="auto">
            <a:xfrm>
              <a:off x="2202" y="1458"/>
              <a:ext cx="422" cy="13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Times New Roman" panose="02020603050405020304" pitchFamily="18" charset="0"/>
              </a:endParaRPr>
            </a:p>
          </p:txBody>
        </p:sp>
        <p:sp>
          <p:nvSpPr>
            <p:cNvPr id="32805" name="Rectangle 22" descr="Светлый вертикальный"/>
            <p:cNvSpPr>
              <a:spLocks noChangeArrowheads="1"/>
            </p:cNvSpPr>
            <p:nvPr/>
          </p:nvSpPr>
          <p:spPr bwMode="auto">
            <a:xfrm>
              <a:off x="2130" y="1764"/>
              <a:ext cx="372" cy="5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aphicFrame>
        <p:nvGraphicFramePr>
          <p:cNvPr id="33815" name="Group 23"/>
          <p:cNvGraphicFramePr>
            <a:graphicFrameLocks noGrp="1"/>
          </p:cNvGraphicFramePr>
          <p:nvPr/>
        </p:nvGraphicFramePr>
        <p:xfrm>
          <a:off x="5292725" y="3429000"/>
          <a:ext cx="2039938" cy="3105150"/>
        </p:xfrm>
        <a:graphic>
          <a:graphicData uri="http://schemas.openxmlformats.org/drawingml/2006/table">
            <a:tbl>
              <a:tblPr/>
              <a:tblGrid>
                <a:gridCol w="1020763"/>
                <a:gridCol w="1019175"/>
              </a:tblGrid>
              <a:tr h="51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797" name="Group 46"/>
          <p:cNvGrpSpPr>
            <a:grpSpLocks/>
          </p:cNvGrpSpPr>
          <p:nvPr/>
        </p:nvGrpSpPr>
        <p:grpSpPr bwMode="auto">
          <a:xfrm>
            <a:off x="4379913" y="3616325"/>
            <a:ext cx="533400" cy="1470025"/>
            <a:chOff x="1983" y="2895"/>
            <a:chExt cx="336" cy="926"/>
          </a:xfrm>
        </p:grpSpPr>
        <p:sp>
          <p:nvSpPr>
            <p:cNvPr id="32799" name="Rectangle 47"/>
            <p:cNvSpPr>
              <a:spLocks noChangeArrowheads="1"/>
            </p:cNvSpPr>
            <p:nvPr/>
          </p:nvSpPr>
          <p:spPr bwMode="auto">
            <a:xfrm rot="-5400000">
              <a:off x="1786" y="3304"/>
              <a:ext cx="722" cy="3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2800" name="Line 48"/>
            <p:cNvSpPr>
              <a:spLocks noChangeShapeType="1"/>
            </p:cNvSpPr>
            <p:nvPr/>
          </p:nvSpPr>
          <p:spPr bwMode="auto">
            <a:xfrm flipV="1">
              <a:off x="1993" y="2897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Line 49"/>
            <p:cNvSpPr>
              <a:spLocks noChangeShapeType="1"/>
            </p:cNvSpPr>
            <p:nvPr/>
          </p:nvSpPr>
          <p:spPr bwMode="auto">
            <a:xfrm flipV="1">
              <a:off x="2303" y="2895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Line 50"/>
            <p:cNvSpPr>
              <a:spLocks noChangeShapeType="1"/>
            </p:cNvSpPr>
            <p:nvPr/>
          </p:nvSpPr>
          <p:spPr bwMode="auto">
            <a:xfrm>
              <a:off x="1983" y="293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98" name="Text Box 51"/>
          <p:cNvSpPr txBox="1">
            <a:spLocks noChangeArrowheads="1"/>
          </p:cNvSpPr>
          <p:nvPr/>
        </p:nvSpPr>
        <p:spPr bwMode="auto">
          <a:xfrm>
            <a:off x="4503738" y="3316288"/>
            <a:ext cx="30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i="1">
                <a:latin typeface="Times New Roman" panose="02020603050405020304" pitchFamily="18" charset="0"/>
              </a:rPr>
              <a:t>h</a:t>
            </a:r>
            <a:endParaRPr lang="ru-RU" altLang="ru-RU" sz="2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3175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Статистическая обработка результатов измерения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65188" y="5138738"/>
            <a:ext cx="741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</a:rPr>
              <a:t>      </a:t>
            </a:r>
            <a:r>
              <a:rPr lang="ru-RU" altLang="ru-RU" sz="1800">
                <a:latin typeface="Times New Roman" panose="02020603050405020304" pitchFamily="18" charset="0"/>
              </a:rPr>
              <a:t>Рассчитаем объем цилиндра по среднему значению 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(возьмем число </a:t>
            </a:r>
            <a:r>
              <a:rPr lang="el-GR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3,142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одну значащую цифру  больше, чем в значении высоты)</a:t>
            </a:r>
            <a:r>
              <a:rPr lang="ru-RU" altLang="ru-RU" sz="180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2432050" y="5988050"/>
          <a:ext cx="427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Формула" r:id="rId3" imgW="4279900" imgH="317500" progId="Equation.3">
                  <p:embed/>
                </p:oleObj>
              </mc:Choice>
              <mc:Fallback>
                <p:oleObj name="Формула" r:id="rId3" imgW="4279900" imgH="317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988050"/>
                        <a:ext cx="4279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Group 7"/>
          <p:cNvGraphicFramePr>
            <a:graphicFrameLocks noGrp="1"/>
          </p:cNvGraphicFramePr>
          <p:nvPr/>
        </p:nvGraphicFramePr>
        <p:xfrm>
          <a:off x="3551238" y="1268413"/>
          <a:ext cx="2039937" cy="2393950"/>
        </p:xfrm>
        <a:graphic>
          <a:graphicData uri="http://schemas.openxmlformats.org/drawingml/2006/table">
            <a:tbl>
              <a:tblPr/>
              <a:tblGrid>
                <a:gridCol w="1020762"/>
                <a:gridCol w="10191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1590675" y="3968750"/>
            <a:ext cx="596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По результатам измерений определим среднее значение </a:t>
            </a:r>
            <a:r>
              <a:rPr lang="en-US" altLang="ru-RU" sz="1800" b="1" i="1">
                <a:latin typeface="Times New Roman" panose="02020603050405020304" pitchFamily="18" charset="0"/>
              </a:rPr>
              <a:t>h</a:t>
            </a:r>
            <a:r>
              <a:rPr lang="ru-RU" altLang="ru-RU" sz="180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2432050" y="4465638"/>
          <a:ext cx="40274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5" imgW="2921000" imgH="393700" progId="Equation.DSMT4">
                  <p:embed/>
                </p:oleObj>
              </mc:Choice>
              <mc:Fallback>
                <p:oleObj name="Equation" r:id="rId5" imgW="2921000" imgH="3937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465638"/>
                        <a:ext cx="40274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1974850" y="819150"/>
            <a:ext cx="5194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Таблица 2. Измерение высоты образующей цилиндра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3175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Статистическая обработка результатов измерения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444750" y="2754313"/>
          <a:ext cx="425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Формула" r:id="rId3" imgW="4254500" imgH="762000" progId="Equation.3">
                  <p:embed/>
                </p:oleObj>
              </mc:Choice>
              <mc:Fallback>
                <p:oleObj name="Формула" r:id="rId3" imgW="4254500" imgH="7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2754313"/>
                        <a:ext cx="425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57313" y="3924300"/>
            <a:ext cx="642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Относительной погрешность числа  числа </a:t>
            </a:r>
            <a:r>
              <a:rPr lang="el-GR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пренебречь.</a:t>
            </a:r>
            <a:endParaRPr lang="el-GR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921000" y="4598988"/>
          <a:ext cx="330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Формула" r:id="rId5" imgW="3302000" imgH="762000" progId="Equation.3">
                  <p:embed/>
                </p:oleObj>
              </mc:Choice>
              <mc:Fallback>
                <p:oleObj name="Формула" r:id="rId5" imgW="3302000" imgH="7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598988"/>
                        <a:ext cx="330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4038600" y="1538288"/>
          <a:ext cx="1066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Формула" r:id="rId7" imgW="1066337" imgH="317362" progId="Equation.3">
                  <p:embed/>
                </p:oleObj>
              </mc:Choice>
              <mc:Fallback>
                <p:oleObj name="Формула" r:id="rId7" imgW="1066337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38288"/>
                        <a:ext cx="1066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11300" y="1042988"/>
            <a:ext cx="612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Выведем из расчетной формулы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474788" y="2214563"/>
            <a:ext cx="619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формулу для вычисления относительной погрешности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Статистическая обработка результатов измерения</a:t>
            </a:r>
          </a:p>
        </p:txBody>
      </p:sp>
      <p:graphicFrame>
        <p:nvGraphicFramePr>
          <p:cNvPr id="36868" name="Group 4"/>
          <p:cNvGraphicFramePr>
            <a:graphicFrameLocks noGrp="1"/>
          </p:cNvGraphicFramePr>
          <p:nvPr/>
        </p:nvGraphicFramePr>
        <p:xfrm>
          <a:off x="611188" y="765175"/>
          <a:ext cx="2039937" cy="2393950"/>
        </p:xfrm>
        <a:graphic>
          <a:graphicData uri="http://schemas.openxmlformats.org/drawingml/2006/table">
            <a:tbl>
              <a:tblPr/>
              <a:tblGrid>
                <a:gridCol w="1020762"/>
                <a:gridCol w="10191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059113" y="765175"/>
            <a:ext cx="5233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Определим погрешность прямого измерения </a:t>
            </a:r>
            <a:r>
              <a:rPr lang="en-US" altLang="ru-RU" sz="1800" b="1" i="1">
                <a:latin typeface="Times New Roman" panose="02020603050405020304" pitchFamily="18" charset="0"/>
              </a:rPr>
              <a:t>h</a:t>
            </a:r>
            <a:r>
              <a:rPr lang="ru-RU" altLang="ru-RU" sz="1800" b="1" i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3036888" y="1125538"/>
            <a:ext cx="455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Погрешность средств измерения:</a:t>
            </a:r>
          </a:p>
        </p:txBody>
      </p:sp>
      <p:graphicFrame>
        <p:nvGraphicFramePr>
          <p:cNvPr id="35869" name="Object 29"/>
          <p:cNvGraphicFramePr>
            <a:graphicFrameLocks noChangeAspect="1"/>
          </p:cNvGraphicFramePr>
          <p:nvPr/>
        </p:nvGraphicFramePr>
        <p:xfrm>
          <a:off x="4491038" y="1709738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Формула" r:id="rId3" imgW="1726451" imgH="317362" progId="Equation.3">
                  <p:embed/>
                </p:oleObj>
              </mc:Choice>
              <mc:Fallback>
                <p:oleObj name="Формула" r:id="rId3" imgW="1726451" imgH="31736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1709738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3048000" y="2349500"/>
            <a:ext cx="562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Случайную погрешность </a:t>
            </a:r>
            <a:r>
              <a:rPr lang="ru-RU" altLang="ru-RU" sz="180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1800" i="1"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ru-RU" altLang="ru-RU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сл </a:t>
            </a:r>
            <a:r>
              <a:rPr lang="ru-RU" altLang="ru-RU" sz="1800">
                <a:latin typeface="Times New Roman" panose="02020603050405020304" pitchFamily="18" charset="0"/>
                <a:sym typeface="Symbol" panose="05050102010706020507" pitchFamily="18" charset="2"/>
              </a:rPr>
              <a:t>вычисляем по формуле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384175" y="3743325"/>
            <a:ext cx="837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Для доверительной вероятности </a:t>
            </a:r>
            <a:r>
              <a:rPr lang="en-US" altLang="ru-RU" sz="1800" b="1" i="1">
                <a:latin typeface="Times New Roman" panose="02020603050405020304" pitchFamily="18" charset="0"/>
              </a:rPr>
              <a:t>P</a:t>
            </a:r>
            <a:r>
              <a:rPr lang="ru-RU" altLang="ru-RU" sz="1800" b="1">
                <a:latin typeface="Times New Roman" panose="02020603050405020304" pitchFamily="18" charset="0"/>
              </a:rPr>
              <a:t> =</a:t>
            </a:r>
            <a:r>
              <a:rPr lang="ru-RU" altLang="ru-RU" sz="1800">
                <a:latin typeface="Times New Roman" panose="02020603050405020304" pitchFamily="18" charset="0"/>
              </a:rPr>
              <a:t> 0,95 и числа измерений </a:t>
            </a:r>
            <a:r>
              <a:rPr lang="en-US" altLang="ru-RU" sz="1800" b="1" i="1">
                <a:latin typeface="Times New Roman" panose="02020603050405020304" pitchFamily="18" charset="0"/>
              </a:rPr>
              <a:t>n</a:t>
            </a:r>
            <a:r>
              <a:rPr lang="en-US" altLang="ru-RU" sz="1800" b="1">
                <a:latin typeface="Times New Roman" panose="02020603050405020304" pitchFamily="18" charset="0"/>
              </a:rPr>
              <a:t> =</a:t>
            </a:r>
            <a:r>
              <a:rPr lang="en-US" altLang="ru-RU" sz="1800">
                <a:latin typeface="Times New Roman" panose="02020603050405020304" pitchFamily="18" charset="0"/>
              </a:rPr>
              <a:t> 5 </a:t>
            </a:r>
            <a:r>
              <a:rPr lang="ru-RU" altLang="ru-RU" sz="1800">
                <a:latin typeface="Times New Roman" panose="02020603050405020304" pitchFamily="18" charset="0"/>
              </a:rPr>
              <a:t>коэффициент Стьюдента </a:t>
            </a:r>
            <a:r>
              <a:rPr lang="en-US" altLang="ru-RU" sz="1800" b="1" i="1">
                <a:latin typeface="Times New Roman" panose="02020603050405020304" pitchFamily="18" charset="0"/>
              </a:rPr>
              <a:t>t</a:t>
            </a:r>
            <a:r>
              <a:rPr lang="en-US" altLang="ru-RU" sz="1800" b="1" i="1" baseline="-25000">
                <a:latin typeface="Times New Roman" panose="02020603050405020304" pitchFamily="18" charset="0"/>
              </a:rPr>
              <a:t>p,n</a:t>
            </a:r>
            <a:r>
              <a:rPr lang="en-US" altLang="ru-RU" sz="1800" b="1" i="1">
                <a:latin typeface="Times New Roman" panose="02020603050405020304" pitchFamily="18" charset="0"/>
              </a:rPr>
              <a:t> = </a:t>
            </a:r>
            <a:r>
              <a:rPr lang="ru-RU" altLang="ru-RU" sz="1800" b="1">
                <a:latin typeface="Times New Roman" panose="02020603050405020304" pitchFamily="18" charset="0"/>
              </a:rPr>
              <a:t>2,776 (</a:t>
            </a:r>
            <a:r>
              <a:rPr lang="ru-RU" altLang="ru-RU" sz="1800">
                <a:latin typeface="Times New Roman" panose="02020603050405020304" pitchFamily="18" charset="0"/>
              </a:rPr>
              <a:t>значения коэффициента Стьюдента приведены в таблице)</a:t>
            </a:r>
            <a:r>
              <a:rPr lang="ru-RU" altLang="ru-RU" sz="1800" b="1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.</a:t>
            </a:r>
            <a:endParaRPr lang="ru-RU" altLang="ru-RU" sz="1800" i="1" baseline="-25000">
              <a:latin typeface="Times New Roman" panose="02020603050405020304" pitchFamily="18" charset="0"/>
            </a:endParaRPr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395288" y="4452938"/>
          <a:ext cx="83026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Формула" r:id="rId5" imgW="9982200" imgH="736600" progId="Equation.3">
                  <p:embed/>
                </p:oleObj>
              </mc:Choice>
              <mc:Fallback>
                <p:oleObj name="Формула" r:id="rId5" imgW="9982200" imgH="736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52938"/>
                        <a:ext cx="83026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361950" y="5084763"/>
            <a:ext cx="2265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1800" b="1" i="1"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ru-RU" altLang="ru-RU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сл</a:t>
            </a:r>
            <a:r>
              <a:rPr lang="ru-RU" altLang="ru-RU" sz="1800" b="1">
                <a:latin typeface="Times New Roman" panose="02020603050405020304" pitchFamily="18" charset="0"/>
                <a:sym typeface="Symbol" panose="05050102010706020507" pitchFamily="18" charset="2"/>
              </a:rPr>
              <a:t> = 0,34 мм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263775" y="5499100"/>
            <a:ext cx="461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Результирующая  абсолютная 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5875" name="Object 35"/>
          <p:cNvGraphicFramePr>
            <a:graphicFrameLocks noChangeAspect="1"/>
          </p:cNvGraphicFramePr>
          <p:nvPr/>
        </p:nvGraphicFramePr>
        <p:xfrm>
          <a:off x="3851275" y="2773363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Формула" r:id="rId7" imgW="2870200" imgH="1016000" progId="Equation.3">
                  <p:embed/>
                </p:oleObj>
              </mc:Choice>
              <mc:Fallback>
                <p:oleObj name="Формула" r:id="rId7" imgW="2870200" imgH="10160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73363"/>
                        <a:ext cx="2870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6" name="Object 36"/>
          <p:cNvGraphicFramePr>
            <a:graphicFrameLocks noChangeAspect="1"/>
          </p:cNvGraphicFramePr>
          <p:nvPr/>
        </p:nvGraphicFramePr>
        <p:xfrm>
          <a:off x="1957388" y="6059488"/>
          <a:ext cx="477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Формула" r:id="rId9" imgW="4775200" imgH="368300" progId="Equation.3">
                  <p:embed/>
                </p:oleObj>
              </mc:Choice>
              <mc:Fallback>
                <p:oleObj name="Формула" r:id="rId9" imgW="4775200" imgH="3683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6059488"/>
                        <a:ext cx="477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76675" y="4679950"/>
            <a:ext cx="1152525" cy="3603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246688" y="4076700"/>
            <a:ext cx="900112" cy="3603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31750" y="611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Статистическая обработка результатов измерения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563688" y="2627313"/>
          <a:ext cx="2705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Формула" r:id="rId3" imgW="2705100" imgH="673100" progId="Equation.3">
                  <p:embed/>
                </p:oleObj>
              </mc:Choice>
              <mc:Fallback>
                <p:oleObj name="Формула" r:id="rId3" imgW="2705100" imgH="67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627313"/>
                        <a:ext cx="2705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072063" y="1119188"/>
          <a:ext cx="254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Формула" r:id="rId5" imgW="2540000" imgH="622300" progId="Equation.3">
                  <p:embed/>
                </p:oleObj>
              </mc:Choice>
              <mc:Fallback>
                <p:oleObj name="Формула" r:id="rId5" imgW="25400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119188"/>
                        <a:ext cx="2540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60400" y="2033588"/>
            <a:ext cx="7821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Относительная погрешность объема цилиндра рассчитывается по формуле: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4438650" y="2798763"/>
          <a:ext cx="288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Формула" r:id="rId7" imgW="2882900" imgH="355600" progId="Equation.3">
                  <p:embed/>
                </p:oleObj>
              </mc:Choice>
              <mc:Fallback>
                <p:oleObj name="Формула" r:id="rId7" imgW="2882900" imgH="355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798763"/>
                        <a:ext cx="2882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546100" y="3608388"/>
            <a:ext cx="805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Вычислим абсолютную погрешность измерения объема цилиндра: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1776413" y="4014788"/>
            <a:ext cx="559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i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altLang="ru-RU" sz="20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ср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0,0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63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·12411,792 =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781</a:t>
            </a: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943</a:t>
            </a: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3179763" y="4643438"/>
            <a:ext cx="278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ср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12411,792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95288" y="5408613"/>
            <a:ext cx="8748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2000" b="1">
                <a:solidFill>
                  <a:srgbClr val="FF3300"/>
                </a:solidFill>
                <a:latin typeface="Times New Roman" panose="02020603050405020304" pitchFamily="18" charset="0"/>
              </a:rPr>
              <a:t>Как правильно округлить</a:t>
            </a:r>
            <a:r>
              <a:rPr lang="ru-RU" altLang="ru-RU" sz="2000">
                <a:latin typeface="Times New Roman" panose="02020603050405020304" pitchFamily="18" charset="0"/>
              </a:rPr>
              <a:t> значение  погрешности и среднего значения? </a:t>
            </a:r>
          </a:p>
        </p:txBody>
      </p:sp>
      <p:graphicFrame>
        <p:nvGraphicFramePr>
          <p:cNvPr id="36878" name="Object 15"/>
          <p:cNvGraphicFramePr>
            <a:graphicFrameLocks noChangeAspect="1"/>
          </p:cNvGraphicFramePr>
          <p:nvPr/>
        </p:nvGraphicFramePr>
        <p:xfrm>
          <a:off x="1622425" y="1177925"/>
          <a:ext cx="232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Формула" r:id="rId9" imgW="2324100" imgH="622300" progId="Equation.3">
                  <p:embed/>
                </p:oleObj>
              </mc:Choice>
              <mc:Fallback>
                <p:oleObj name="Формула" r:id="rId9" imgW="2324100" imgH="622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177925"/>
                        <a:ext cx="2324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03238" y="68421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Вычислим относительную погрешность измерения высоты и радиуса цилиндра: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9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41500" y="5646738"/>
            <a:ext cx="138113" cy="2873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82775" y="2833688"/>
            <a:ext cx="295275" cy="242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31875" y="2817813"/>
            <a:ext cx="138113" cy="2873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04888" y="5619750"/>
            <a:ext cx="142875" cy="2873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46113" y="34528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если первая значащая цифра 3, 4,... , 9, то значение погрешности округляется до 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значащей цифры.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457450" y="2747963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1,037 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34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Правила округления результатов измерений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27088" y="549275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Сначала округляется значение абсолютной погрешности: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11188" y="981075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– если первая значащая цифра числа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или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, то значение погрешности округляется до 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двух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значащих цифр;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57675" y="2747963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0,235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42950" y="5561013"/>
            <a:ext cx="108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0,502 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281738" y="2746375"/>
            <a:ext cx="1169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165,43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  <a:endParaRPr lang="ru-RU" altLang="ru-RU" sz="2000" baseline="30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23900" y="2754313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0, 125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132263" y="5556250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0,045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555875" y="5554663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7,434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473825" y="5551488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735,32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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747963" y="1674813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13,85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71775" y="2051050"/>
            <a:ext cx="2266950" cy="434975"/>
            <a:chOff x="827" y="1625"/>
            <a:chExt cx="1428" cy="274"/>
          </a:xfrm>
        </p:grpSpPr>
        <p:sp>
          <p:nvSpPr>
            <p:cNvPr id="37927" name="AutoShape 21"/>
            <p:cNvSpPr>
              <a:spLocks noChangeArrowheads="1"/>
            </p:cNvSpPr>
            <p:nvPr/>
          </p:nvSpPr>
          <p:spPr bwMode="auto">
            <a:xfrm flipH="1">
              <a:off x="827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8" name="Text Box 22"/>
            <p:cNvSpPr txBox="1">
              <a:spLocks noChangeArrowheads="1"/>
            </p:cNvSpPr>
            <p:nvPr/>
          </p:nvSpPr>
          <p:spPr bwMode="auto">
            <a:xfrm>
              <a:off x="1071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первая цифра 1</a:t>
              </a:r>
            </a:p>
          </p:txBody>
        </p:sp>
      </p:grp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5046663" y="2112963"/>
            <a:ext cx="278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Округляем до двух цифр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786438" y="1673225"/>
            <a:ext cx="60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3676650" y="1819275"/>
            <a:ext cx="1774825" cy="149225"/>
          </a:xfrm>
          <a:prstGeom prst="rightArrow">
            <a:avLst>
              <a:gd name="adj1" fmla="val 50000"/>
              <a:gd name="adj2" fmla="val 297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2755900" y="4229100"/>
            <a:ext cx="76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3,85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765425" y="4595813"/>
            <a:ext cx="2266950" cy="434975"/>
            <a:chOff x="827" y="1625"/>
            <a:chExt cx="1428" cy="274"/>
          </a:xfrm>
        </p:grpSpPr>
        <p:sp>
          <p:nvSpPr>
            <p:cNvPr id="37925" name="AutoShape 28"/>
            <p:cNvSpPr>
              <a:spLocks noChangeArrowheads="1"/>
            </p:cNvSpPr>
            <p:nvPr/>
          </p:nvSpPr>
          <p:spPr bwMode="auto">
            <a:xfrm flipH="1">
              <a:off x="827" y="1625"/>
              <a:ext cx="27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673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64" y="0"/>
                  </a:moveTo>
                  <a:lnTo>
                    <a:pt x="10127" y="7923"/>
                  </a:lnTo>
                  <a:lnTo>
                    <a:pt x="14278" y="7923"/>
                  </a:lnTo>
                  <a:lnTo>
                    <a:pt x="14278" y="17675"/>
                  </a:lnTo>
                  <a:lnTo>
                    <a:pt x="0" y="17675"/>
                  </a:lnTo>
                  <a:lnTo>
                    <a:pt x="0" y="21600"/>
                  </a:lnTo>
                  <a:lnTo>
                    <a:pt x="17449" y="21600"/>
                  </a:lnTo>
                  <a:lnTo>
                    <a:pt x="17449" y="7923"/>
                  </a:lnTo>
                  <a:lnTo>
                    <a:pt x="21600" y="7923"/>
                  </a:lnTo>
                  <a:lnTo>
                    <a:pt x="15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6" name="Text Box 29"/>
            <p:cNvSpPr txBox="1">
              <a:spLocks noChangeArrowheads="1"/>
            </p:cNvSpPr>
            <p:nvPr/>
          </p:nvSpPr>
          <p:spPr bwMode="auto">
            <a:xfrm>
              <a:off x="1071" y="166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</a:rPr>
                <a:t>первая цифра 3</a:t>
              </a:r>
            </a:p>
          </p:txBody>
        </p:sp>
      </p:grp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5029200" y="4667250"/>
            <a:ext cx="312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Округляем до одной цифры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832475" y="422751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944" name="AutoShape 32"/>
          <p:cNvSpPr>
            <a:spLocks noChangeArrowheads="1"/>
          </p:cNvSpPr>
          <p:nvPr/>
        </p:nvSpPr>
        <p:spPr bwMode="auto">
          <a:xfrm>
            <a:off x="3684588" y="4373563"/>
            <a:ext cx="1774825" cy="149225"/>
          </a:xfrm>
          <a:prstGeom prst="rightArrow">
            <a:avLst>
              <a:gd name="adj1" fmla="val 50000"/>
              <a:gd name="adj2" fmla="val 297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1601788" y="2749550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0,13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557338" y="5548313"/>
            <a:ext cx="58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0,5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343275" y="27543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1,0</a:t>
            </a:r>
            <a:endParaRPr lang="ru-RU" altLang="ru-RU" sz="2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067300" y="2754313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0,24</a:t>
            </a:r>
            <a:endParaRPr lang="ru-RU" altLang="ru-RU" sz="2000"/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7227888" y="2754313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1,7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000">
                <a:latin typeface="Times New Roman" panose="02020603050405020304" pitchFamily="18" charset="0"/>
              </a:rPr>
              <a:t>10</a:t>
            </a:r>
            <a:r>
              <a:rPr lang="ru-RU" altLang="ru-RU" sz="2000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ru-RU" sz="2000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357563" y="55435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932363" y="5543550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0,05</a:t>
            </a:r>
            <a:endParaRPr lang="ru-RU" altLang="ru-RU" sz="2000"/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7407275" y="5543550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7</a:t>
            </a:r>
            <a:r>
              <a:rPr lang="ru-RU" altLang="ru-RU" sz="2000">
                <a:latin typeface="Times New Roman" panose="02020603050405020304" pitchFamily="18" charset="0"/>
              </a:rPr>
              <a:t>10</a:t>
            </a:r>
            <a:r>
              <a:rPr lang="ru-RU" altLang="ru-RU" sz="2000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ru-RU" sz="2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6" grpId="0" animBg="1"/>
      <p:bldP spid="38917" grpId="0" animBg="1"/>
      <p:bldP spid="38918" grpId="0"/>
      <p:bldP spid="38919" grpId="0"/>
      <p:bldP spid="38922" grpId="0"/>
      <p:bldP spid="38923" grpId="0"/>
      <p:bldP spid="38924" grpId="0"/>
      <p:bldP spid="38925" grpId="0"/>
      <p:bldP spid="38926" grpId="0"/>
      <p:bldP spid="38927" grpId="0"/>
      <p:bldP spid="38928" grpId="0"/>
      <p:bldP spid="38929" grpId="0"/>
      <p:bldP spid="38930" grpId="0"/>
      <p:bldP spid="38931" grpId="0"/>
      <p:bldP spid="38935" grpId="0"/>
      <p:bldP spid="38936" grpId="0"/>
      <p:bldP spid="38937" grpId="0" animBg="1"/>
      <p:bldP spid="38938" grpId="0"/>
      <p:bldP spid="38942" grpId="0"/>
      <p:bldP spid="38943" grpId="0"/>
      <p:bldP spid="38944" grpId="0" animBg="1"/>
      <p:bldP spid="38945" grpId="0"/>
      <p:bldP spid="3894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03563" y="2298700"/>
            <a:ext cx="147637" cy="238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40438" y="3290888"/>
            <a:ext cx="147637" cy="238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46113" y="717550"/>
            <a:ext cx="6523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округляется  среднее значение измеряемой величины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9750" y="1079500"/>
            <a:ext cx="8135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- последняя значащая цифра в среднем значении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стоять в том же разряде, что и последняя значащая цифра в округленном значении абсолютной погрешности.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34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Правила округления результатов измерений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44500" y="2230438"/>
            <a:ext cx="204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Среднее значение: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436813" y="2205038"/>
            <a:ext cx="162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163,248 мм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032250" y="223043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Погрешность: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516563" y="2214563"/>
            <a:ext cx="161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0,235 мм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5918200" y="2647950"/>
            <a:ext cx="161925" cy="461963"/>
          </a:xfrm>
          <a:prstGeom prst="downArrow">
            <a:avLst>
              <a:gd name="adj1" fmla="val 50000"/>
              <a:gd name="adj2" fmla="val 7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635625" y="3198813"/>
            <a:ext cx="104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0,24 мм</a:t>
            </a: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2947988" y="2676525"/>
            <a:ext cx="161925" cy="461963"/>
          </a:xfrm>
          <a:prstGeom prst="downArrow">
            <a:avLst>
              <a:gd name="adj1" fmla="val 50000"/>
              <a:gd name="adj2" fmla="val 7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2443163" y="3192463"/>
            <a:ext cx="139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163,25 мм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357563" y="3833813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i="1">
                <a:latin typeface="Times New Roman" panose="02020603050405020304" pitchFamily="18" charset="0"/>
                <a:sym typeface="Symbol" panose="05050102010706020507" pitchFamily="18" charset="2"/>
              </a:rPr>
              <a:t>l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ru-RU" altLang="ru-RU" sz="2000">
                <a:latin typeface="Times New Roman" panose="02020603050405020304" pitchFamily="18" charset="0"/>
              </a:rPr>
              <a:t>( 163,25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altLang="ru-RU" sz="2000">
                <a:latin typeface="Times New Roman" panose="02020603050405020304" pitchFamily="18" charset="0"/>
              </a:rPr>
              <a:t> 0,24) мм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35275" y="4464050"/>
            <a:ext cx="221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(467,202 </a:t>
            </a:r>
            <a:r>
              <a:rPr lang="ru-RU" altLang="ru-RU" sz="2000">
                <a:latin typeface="Times New Roman" panose="02020603050405020304" pitchFamily="18" charset="0"/>
              </a:rPr>
              <a:t> 0,502)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919663" y="4464050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(467,2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altLang="ru-RU" sz="2000">
                <a:latin typeface="Times New Roman" panose="02020603050405020304" pitchFamily="18" charset="0"/>
              </a:rPr>
              <a:t> 0,5)</a:t>
            </a:r>
            <a:endParaRPr lang="ru-RU" altLang="ru-RU" sz="200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900363" y="5003800"/>
            <a:ext cx="211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(123,072 </a:t>
            </a:r>
            <a:r>
              <a:rPr lang="ru-RU" altLang="ru-RU" sz="2000">
                <a:latin typeface="Times New Roman" panose="02020603050405020304" pitchFamily="18" charset="0"/>
              </a:rPr>
              <a:t> 1,04)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856163" y="5005388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(123,1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altLang="ru-RU" sz="2000">
                <a:latin typeface="Times New Roman" panose="02020603050405020304" pitchFamily="18" charset="0"/>
              </a:rPr>
              <a:t> 1,0)</a:t>
            </a:r>
            <a:endParaRPr lang="ru-RU" altLang="ru-RU" sz="200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92388" y="5589588"/>
            <a:ext cx="238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(1234,5 </a:t>
            </a:r>
            <a:r>
              <a:rPr lang="ru-RU" altLang="ru-RU" sz="2000">
                <a:latin typeface="Times New Roman" panose="02020603050405020304" pitchFamily="18" charset="0"/>
              </a:rPr>
              <a:t> 165,4)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endParaRPr lang="ru-RU" altLang="ru-RU" sz="2000" baseline="30000">
              <a:latin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705350" y="5589588"/>
            <a:ext cx="192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(1,23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altLang="ru-RU" sz="2000">
                <a:latin typeface="Times New Roman" panose="02020603050405020304" pitchFamily="18" charset="0"/>
              </a:rPr>
              <a:t> 0,17)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000">
                <a:latin typeface="Times New Roman" panose="02020603050405020304" pitchFamily="18" charset="0"/>
              </a:rPr>
              <a:t>10</a:t>
            </a:r>
            <a:r>
              <a:rPr lang="ru-RU" altLang="ru-RU" sz="2000" baseline="30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ru-RU" altLang="ru-RU" sz="20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/>
      <p:bldP spid="39941" grpId="0"/>
      <p:bldP spid="39949" grpId="0"/>
      <p:bldP spid="39950" grpId="0"/>
      <p:bldP spid="39951" grpId="0"/>
      <p:bldP spid="39952" grpId="0"/>
      <p:bldP spid="39953" grpId="0" animBg="1"/>
      <p:bldP spid="39954" grpId="0"/>
      <p:bldP spid="39955" grpId="0" animBg="1"/>
      <p:bldP spid="39956" grpId="0"/>
      <p:bldP spid="39957" grpId="0"/>
      <p:bldP spid="39945" grpId="0"/>
      <p:bldP spid="24" grpId="0"/>
      <p:bldP spid="39943" grpId="0"/>
      <p:bldP spid="26" grpId="0"/>
      <p:bldP spid="3994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Запись окончательного результата измерений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100263" y="1416050"/>
            <a:ext cx="257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i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781</a:t>
            </a:r>
            <a:r>
              <a:rPr lang="en-US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943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2117725" y="2233613"/>
            <a:ext cx="2490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ср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12411,792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529138" y="1538288"/>
            <a:ext cx="993775" cy="211137"/>
          </a:xfrm>
          <a:prstGeom prst="rightArrow">
            <a:avLst>
              <a:gd name="adj1" fmla="val 50000"/>
              <a:gd name="adj2" fmla="val 117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651500" y="1457325"/>
            <a:ext cx="178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8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508500" y="2352675"/>
            <a:ext cx="993775" cy="211138"/>
          </a:xfrm>
          <a:prstGeom prst="rightArrow">
            <a:avLst>
              <a:gd name="adj1" fmla="val 50000"/>
              <a:gd name="adj2" fmla="val 117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638800" y="2225675"/>
            <a:ext cx="156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124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r>
              <a:rPr lang="ru-RU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ru-RU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276475" y="3654425"/>
            <a:ext cx="320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>
                <a:latin typeface="Times New Roman" panose="02020603050405020304" pitchFamily="18" charset="0"/>
              </a:rPr>
              <a:t>V</a:t>
            </a:r>
            <a:r>
              <a:rPr lang="en-US" altLang="ru-RU" sz="2400">
                <a:latin typeface="Times New Roman" panose="02020603050405020304" pitchFamily="18" charset="0"/>
              </a:rPr>
              <a:t> =</a:t>
            </a: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</a:rPr>
              <a:t>(124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8)·10</a:t>
            </a:r>
            <a:r>
              <a:rPr lang="en-US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537200" y="3656013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latin typeface="Times New Roman" panose="02020603050405020304" pitchFamily="18" charset="0"/>
              </a:rPr>
              <a:t>Р</a:t>
            </a:r>
            <a:r>
              <a:rPr lang="ru-RU" altLang="ru-RU" sz="2400">
                <a:latin typeface="Times New Roman" panose="02020603050405020304" pitchFamily="18" charset="0"/>
              </a:rPr>
              <a:t> = 0,95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1325563" y="819150"/>
            <a:ext cx="649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Запишем окончательный результат измерения объема цилиндра:</a:t>
            </a:r>
          </a:p>
        </p:txBody>
      </p:sp>
      <p:sp>
        <p:nvSpPr>
          <p:cNvPr id="51200" name="Text Box 0"/>
          <p:cNvSpPr txBox="1">
            <a:spLocks noChangeArrowheads="1"/>
          </p:cNvSpPr>
          <p:nvPr/>
        </p:nvSpPr>
        <p:spPr bwMode="auto">
          <a:xfrm>
            <a:off x="2246313" y="4945063"/>
            <a:ext cx="320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>
                <a:latin typeface="Times New Roman" panose="02020603050405020304" pitchFamily="18" charset="0"/>
              </a:rPr>
              <a:t>V</a:t>
            </a:r>
            <a:r>
              <a:rPr lang="en-US" altLang="ru-RU" sz="2400">
                <a:latin typeface="Times New Roman" panose="02020603050405020304" pitchFamily="18" charset="0"/>
              </a:rPr>
              <a:t> =</a:t>
            </a: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</a:rPr>
              <a:t>(12</a:t>
            </a:r>
            <a:r>
              <a:rPr lang="ru-RU" altLang="ru-RU" sz="2400">
                <a:latin typeface="Times New Roman" panose="02020603050405020304" pitchFamily="18" charset="0"/>
              </a:rPr>
              <a:t>,</a:t>
            </a:r>
            <a:r>
              <a:rPr lang="en-US" altLang="ru-RU" sz="2400">
                <a:latin typeface="Times New Roman" panose="02020603050405020304" pitchFamily="18" charset="0"/>
              </a:rPr>
              <a:t>4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49738" y="4284663"/>
            <a:ext cx="642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или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527675" y="497205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latin typeface="Times New Roman" panose="02020603050405020304" pitchFamily="18" charset="0"/>
              </a:rPr>
              <a:t>Р</a:t>
            </a:r>
            <a:r>
              <a:rPr lang="ru-RU" altLang="ru-RU" sz="2400">
                <a:latin typeface="Times New Roman" panose="02020603050405020304" pitchFamily="18" charset="0"/>
              </a:rPr>
              <a:t> = 0,95</a:t>
            </a:r>
          </a:p>
        </p:txBody>
      </p:sp>
      <p:sp>
        <p:nvSpPr>
          <p:cNvPr id="39951" name="AutoShape 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366000" y="6426200"/>
            <a:ext cx="17780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Выход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/>
      <p:bldP spid="40968" grpId="0" animBg="1"/>
      <p:bldP spid="40969" grpId="0"/>
      <p:bldP spid="40970" grpId="0"/>
      <p:bldP spid="40971" grpId="0"/>
      <p:bldP spid="51200" grpId="0"/>
      <p:bldP spid="51201" grpId="0"/>
      <p:bldP spid="512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250" y="1042988"/>
            <a:ext cx="82804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kern="0" dirty="0">
                <a:latin typeface="Arial" charset="0"/>
              </a:rPr>
              <a:t>Описания лабораторных работ,</a:t>
            </a:r>
          </a:p>
          <a:p>
            <a:pPr algn="ctr" eaLnBrk="1" hangingPunct="1">
              <a:defRPr/>
            </a:pPr>
            <a:r>
              <a:rPr lang="ru-RU" sz="3600" kern="0" dirty="0">
                <a:latin typeface="Arial" charset="0"/>
              </a:rPr>
              <a:t>график их выполнения,</a:t>
            </a:r>
          </a:p>
          <a:p>
            <a:pPr algn="ctr" eaLnBrk="1" hangingPunct="1">
              <a:defRPr/>
            </a:pPr>
            <a:r>
              <a:rPr lang="ru-RU" sz="3600" kern="0" dirty="0">
                <a:latin typeface="Arial" charset="0"/>
              </a:rPr>
              <a:t>таблицы измерений к работам,</a:t>
            </a:r>
          </a:p>
          <a:p>
            <a:pPr algn="ctr" eaLnBrk="1" hangingPunct="1">
              <a:defRPr/>
            </a:pPr>
            <a:r>
              <a:rPr lang="ru-RU" sz="3600" kern="0" dirty="0">
                <a:latin typeface="Arial" charset="0"/>
              </a:rPr>
              <a:t>вопросы к защитам</a:t>
            </a:r>
          </a:p>
          <a:p>
            <a:pPr algn="ctr" eaLnBrk="1" hangingPunct="1">
              <a:defRPr/>
            </a:pPr>
            <a:endParaRPr lang="ru-RU" sz="3600" kern="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3600" kern="0" dirty="0">
                <a:latin typeface="Arial" charset="0"/>
              </a:rPr>
              <a:t> размещены на сайте кафедры Общей физики и ядерного синтеза:</a:t>
            </a:r>
            <a:br>
              <a:rPr lang="ru-RU" sz="3600" kern="0" dirty="0">
                <a:latin typeface="Arial" charset="0"/>
              </a:rPr>
            </a:br>
            <a:endParaRPr lang="ru-RU" sz="3600" kern="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charset="0"/>
              </a:rPr>
              <a:t>http://gpf.mpei.ru</a:t>
            </a:r>
            <a:endParaRPr lang="ru-RU" sz="36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ПОГРЕШНОСТЬ ИЗМЕРЕНИЯ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5025" y="822325"/>
            <a:ext cx="760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Любая физическая величина обладает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истинным</a:t>
            </a:r>
            <a:r>
              <a:rPr lang="ru-RU" altLang="ru-RU" sz="1800">
                <a:latin typeface="Times New Roman" panose="02020603050405020304" pitchFamily="18" charset="0"/>
              </a:rPr>
              <a:t> значением, идеальным образом отражающим соответствующие свойства объекта.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9313" y="1527175"/>
            <a:ext cx="75961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</a:t>
            </a:r>
            <a:r>
              <a:rPr lang="ru-RU" altLang="ru-RU" sz="1800">
                <a:latin typeface="Times New Roman" panose="02020603050405020304" pitchFamily="18" charset="0"/>
              </a:rPr>
              <a:t>Однако, несовершенство средств измерений, физическая природа самой измеряемой величины, а также другие факторы приводят к тому, что эксперимент дает не истинное значение физической величины, а ее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приближенное</a:t>
            </a:r>
            <a:r>
              <a:rPr lang="ru-RU" altLang="ru-RU" sz="1800">
                <a:latin typeface="Times New Roman" panose="02020603050405020304" pitchFamily="18" charset="0"/>
              </a:rPr>
              <a:t> значение.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0738" y="2849563"/>
            <a:ext cx="7713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Действительным</a:t>
            </a:r>
            <a:r>
              <a:rPr lang="ru-RU" altLang="ru-RU" sz="1800">
                <a:latin typeface="Times New Roman" panose="02020603050405020304" pitchFamily="18" charset="0"/>
              </a:rPr>
              <a:t> значением физической величины называют значение физической величины, найденное экспериментальным путем. Это значение должно быть достаточно близко к истинному значению, чтобы быть использованным вместо него.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09625" y="4073525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</a:t>
            </a:r>
            <a:r>
              <a:rPr lang="ru-RU" altLang="ru-RU" sz="1800">
                <a:latin typeface="Times New Roman" panose="02020603050405020304" pitchFamily="18" charset="0"/>
              </a:rPr>
              <a:t>При многократных измерениях в качестве действительного значения физической величины принимают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среднее арифметическое</a:t>
            </a:r>
            <a:r>
              <a:rPr lang="ru-RU" altLang="ru-RU" sz="1800">
                <a:latin typeface="Times New Roman" panose="02020603050405020304" pitchFamily="18" charset="0"/>
              </a:rPr>
              <a:t> значение результатов измерений.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00138" y="5724525"/>
            <a:ext cx="4346575" cy="423863"/>
            <a:chOff x="693" y="3606"/>
            <a:chExt cx="2738" cy="267"/>
          </a:xfrm>
        </p:grpSpPr>
        <p:sp>
          <p:nvSpPr>
            <p:cNvPr id="6173" name="Line 8"/>
            <p:cNvSpPr>
              <a:spLocks noChangeShapeType="1"/>
            </p:cNvSpPr>
            <p:nvPr/>
          </p:nvSpPr>
          <p:spPr bwMode="auto">
            <a:xfrm>
              <a:off x="693" y="3606"/>
              <a:ext cx="26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Text Box 9"/>
            <p:cNvSpPr txBox="1">
              <a:spLocks noChangeArrowheads="1"/>
            </p:cNvSpPr>
            <p:nvPr/>
          </p:nvSpPr>
          <p:spPr bwMode="auto">
            <a:xfrm>
              <a:off x="3214" y="3623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1" i="1">
                  <a:latin typeface="Times New Roman" panose="02020603050405020304" pitchFamily="18" charset="0"/>
                </a:rPr>
                <a:t>х</a:t>
              </a:r>
            </a:p>
          </p:txBody>
        </p:sp>
      </p:grp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722563" y="555148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82900" y="55499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62288" y="55467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241675" y="554831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179763" y="55499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505075" y="55626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794000" y="555148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968625" y="55499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3119438" y="55530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862263" y="5551488"/>
            <a:ext cx="357187" cy="487362"/>
            <a:chOff x="1284" y="3506"/>
            <a:chExt cx="225" cy="307"/>
          </a:xfrm>
        </p:grpSpPr>
        <p:sp>
          <p:nvSpPr>
            <p:cNvPr id="6171" name="Text Box 20"/>
            <p:cNvSpPr txBox="1">
              <a:spLocks noChangeArrowheads="1"/>
            </p:cNvSpPr>
            <p:nvPr/>
          </p:nvSpPr>
          <p:spPr bwMode="auto">
            <a:xfrm>
              <a:off x="1284" y="3582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i="1">
                  <a:latin typeface="Times New Roman" panose="02020603050405020304" pitchFamily="18" charset="0"/>
                </a:rPr>
                <a:t>х</a:t>
              </a:r>
              <a:r>
                <a:rPr lang="en-US" altLang="ru-RU" sz="1800" b="1" i="1" baseline="-25000">
                  <a:latin typeface="Times New Roman" panose="02020603050405020304" pitchFamily="18" charset="0"/>
                </a:rPr>
                <a:t>i</a:t>
              </a:r>
              <a:endParaRPr lang="ru-RU" altLang="ru-RU" sz="1800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379" y="3506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41575" y="5564188"/>
            <a:ext cx="447675" cy="487362"/>
            <a:chOff x="1284" y="3506"/>
            <a:chExt cx="225" cy="307"/>
          </a:xfrm>
        </p:grpSpPr>
        <p:sp>
          <p:nvSpPr>
            <p:cNvPr id="6169" name="Text Box 23"/>
            <p:cNvSpPr txBox="1">
              <a:spLocks noChangeArrowheads="1"/>
            </p:cNvSpPr>
            <p:nvPr/>
          </p:nvSpPr>
          <p:spPr bwMode="auto">
            <a:xfrm>
              <a:off x="1284" y="3582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i="1">
                  <a:latin typeface="Times New Roman" panose="02020603050405020304" pitchFamily="18" charset="0"/>
                </a:rPr>
                <a:t>х</a:t>
              </a:r>
              <a:r>
                <a:rPr lang="en-US" altLang="ru-RU" sz="1800" b="1" baseline="-25000">
                  <a:latin typeface="Times New Roman" panose="02020603050405020304" pitchFamily="18" charset="0"/>
                </a:rPr>
                <a:t>1</a:t>
              </a:r>
              <a:endParaRPr lang="ru-RU" altLang="ru-RU" sz="1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6170" name="Line 24"/>
            <p:cNvSpPr>
              <a:spLocks noChangeShapeType="1"/>
            </p:cNvSpPr>
            <p:nvPr/>
          </p:nvSpPr>
          <p:spPr bwMode="auto">
            <a:xfrm>
              <a:off x="1379" y="3506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47975" y="5202238"/>
            <a:ext cx="471488" cy="517525"/>
            <a:chOff x="2169" y="3277"/>
            <a:chExt cx="297" cy="326"/>
          </a:xfrm>
        </p:grpSpPr>
        <p:sp>
          <p:nvSpPr>
            <p:cNvPr id="6166" name="Line 26"/>
            <p:cNvSpPr>
              <a:spLocks noChangeShapeType="1"/>
            </p:cNvSpPr>
            <p:nvPr/>
          </p:nvSpPr>
          <p:spPr bwMode="auto">
            <a:xfrm>
              <a:off x="2169" y="3378"/>
              <a:ext cx="0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Text Box 27"/>
            <p:cNvSpPr txBox="1">
              <a:spLocks noChangeArrowheads="1"/>
            </p:cNvSpPr>
            <p:nvPr/>
          </p:nvSpPr>
          <p:spPr bwMode="auto">
            <a:xfrm>
              <a:off x="2217" y="3333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0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68" name="Object 28"/>
            <p:cNvGraphicFramePr>
              <a:graphicFrameLocks noChangeAspect="1"/>
            </p:cNvGraphicFramePr>
            <p:nvPr/>
          </p:nvGraphicFramePr>
          <p:xfrm>
            <a:off x="2182" y="3277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Формула" r:id="rId3" imgW="203112" imgH="241195" progId="Equation.3">
                    <p:embed/>
                  </p:oleObj>
                </mc:Choice>
                <mc:Fallback>
                  <p:oleObj name="Формула" r:id="rId3" imgW="203112" imgH="241195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" y="3277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6221413" y="5454650"/>
          <a:ext cx="939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Формула" r:id="rId5" imgW="939800" imgH="825500" progId="Equation.3">
                  <p:embed/>
                </p:oleObj>
              </mc:Choice>
              <mc:Fallback>
                <p:oleObj name="Формула" r:id="rId5" imgW="939800" imgH="8255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5454650"/>
                        <a:ext cx="939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" name="AutoShape 30"/>
          <p:cNvSpPr>
            <a:spLocks noChangeArrowheads="1"/>
          </p:cNvSpPr>
          <p:nvPr/>
        </p:nvSpPr>
        <p:spPr bwMode="auto">
          <a:xfrm rot="-2087427">
            <a:off x="6173788" y="4797425"/>
            <a:ext cx="173037" cy="715963"/>
          </a:xfrm>
          <a:prstGeom prst="downArrow">
            <a:avLst>
              <a:gd name="adj1" fmla="val 50000"/>
              <a:gd name="adj2" fmla="val 103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ПОГРЕШНОСТЬ ИЗМЕРЕНИЯ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081213" y="2403475"/>
            <a:ext cx="4267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83300" y="2430463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</a:rPr>
              <a:t>х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703638" y="22399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863975" y="22383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043363" y="22399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222750" y="22367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160838" y="22383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486150" y="22415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775075" y="22399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49700" y="22383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100513" y="22415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546475" y="224472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611563" y="22431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771900" y="2041525"/>
            <a:ext cx="0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905250" y="197008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3849688" y="1881188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Формула" r:id="rId3" imgW="203112" imgH="241195" progId="Equation.3">
                  <p:embed/>
                </p:oleObj>
              </mc:Choice>
              <mc:Fallback>
                <p:oleObj name="Формула" r:id="rId3" imgW="203112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1881188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7205663" y="1870075"/>
          <a:ext cx="101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Формула" r:id="rId5" imgW="1016000" imgH="939800" progId="Equation.3">
                  <p:embed/>
                </p:oleObj>
              </mc:Choice>
              <mc:Fallback>
                <p:oleObj name="Формула" r:id="rId5" imgW="1016000" imgH="939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1870075"/>
                        <a:ext cx="1016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09575" y="609600"/>
            <a:ext cx="8442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Погрешность измерения</a:t>
            </a:r>
            <a:r>
              <a:rPr lang="ru-RU" altLang="ru-RU" sz="1800">
                <a:latin typeface="Times New Roman" panose="02020603050405020304" pitchFamily="18" charset="0"/>
              </a:rPr>
              <a:t> – отклонение результата измерения от истинного значения.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92100" y="890588"/>
            <a:ext cx="836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latin typeface="Times New Roman" panose="02020603050405020304" pitchFamily="18" charset="0"/>
              </a:rPr>
              <a:t>При многократных измерениях оценка погрешности производится следующим образом: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283075" y="22399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3414713" y="224313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384675" y="22367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668838" y="224948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3289300" y="224155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345113" y="2239963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786063" y="2247900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4875213" y="22510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946400" y="22510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455863" y="225107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195638" y="2243138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60700" y="2214563"/>
            <a:ext cx="101600" cy="371475"/>
            <a:chOff x="1928" y="2205"/>
            <a:chExt cx="64" cy="234"/>
          </a:xfrm>
        </p:grpSpPr>
        <p:sp>
          <p:nvSpPr>
            <p:cNvPr id="7221" name="Line 34"/>
            <p:cNvSpPr>
              <a:spLocks noChangeShapeType="1"/>
            </p:cNvSpPr>
            <p:nvPr/>
          </p:nvSpPr>
          <p:spPr bwMode="auto">
            <a:xfrm>
              <a:off x="1935" y="2205"/>
              <a:ext cx="0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Line 35"/>
            <p:cNvSpPr>
              <a:spLocks noChangeShapeType="1"/>
            </p:cNvSpPr>
            <p:nvPr/>
          </p:nvSpPr>
          <p:spPr bwMode="auto">
            <a:xfrm>
              <a:off x="1929" y="2433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Line 36"/>
            <p:cNvSpPr>
              <a:spLocks noChangeShapeType="1"/>
            </p:cNvSpPr>
            <p:nvPr/>
          </p:nvSpPr>
          <p:spPr bwMode="auto">
            <a:xfrm>
              <a:off x="1928" y="2210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H="1">
            <a:off x="4383088" y="2212975"/>
            <a:ext cx="101600" cy="371475"/>
            <a:chOff x="1928" y="2205"/>
            <a:chExt cx="64" cy="234"/>
          </a:xfrm>
        </p:grpSpPr>
        <p:sp>
          <p:nvSpPr>
            <p:cNvPr id="7218" name="Line 38"/>
            <p:cNvSpPr>
              <a:spLocks noChangeShapeType="1"/>
            </p:cNvSpPr>
            <p:nvPr/>
          </p:nvSpPr>
          <p:spPr bwMode="auto">
            <a:xfrm>
              <a:off x="1935" y="2205"/>
              <a:ext cx="0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Line 39"/>
            <p:cNvSpPr>
              <a:spLocks noChangeShapeType="1"/>
            </p:cNvSpPr>
            <p:nvPr/>
          </p:nvSpPr>
          <p:spPr bwMode="auto">
            <a:xfrm>
              <a:off x="1929" y="2433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Line 40"/>
            <p:cNvSpPr>
              <a:spLocks noChangeShapeType="1"/>
            </p:cNvSpPr>
            <p:nvPr/>
          </p:nvSpPr>
          <p:spPr bwMode="auto">
            <a:xfrm>
              <a:off x="1928" y="2210"/>
              <a:ext cx="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771900" y="2406650"/>
            <a:ext cx="704850" cy="396875"/>
            <a:chOff x="2376" y="1708"/>
            <a:chExt cx="444" cy="250"/>
          </a:xfrm>
        </p:grpSpPr>
        <p:sp>
          <p:nvSpPr>
            <p:cNvPr id="7214" name="Line 42"/>
            <p:cNvSpPr>
              <a:spLocks noChangeShapeType="1"/>
            </p:cNvSpPr>
            <p:nvPr/>
          </p:nvSpPr>
          <p:spPr bwMode="auto">
            <a:xfrm>
              <a:off x="2376" y="1708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Line 43"/>
            <p:cNvSpPr>
              <a:spLocks noChangeShapeType="1"/>
            </p:cNvSpPr>
            <p:nvPr/>
          </p:nvSpPr>
          <p:spPr bwMode="auto">
            <a:xfrm>
              <a:off x="2820" y="1820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Line 44"/>
            <p:cNvSpPr>
              <a:spLocks noChangeShapeType="1"/>
            </p:cNvSpPr>
            <p:nvPr/>
          </p:nvSpPr>
          <p:spPr bwMode="auto">
            <a:xfrm>
              <a:off x="2376" y="1912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Text Box 45"/>
            <p:cNvSpPr txBox="1">
              <a:spLocks noChangeArrowheads="1"/>
            </p:cNvSpPr>
            <p:nvPr/>
          </p:nvSpPr>
          <p:spPr bwMode="auto">
            <a:xfrm>
              <a:off x="2464" y="1708"/>
              <a:ext cx="3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8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i="1">
                  <a:latin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ru-RU" altLang="ru-RU" sz="2000" b="1" i="1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2334" name="AutoShape 46"/>
          <p:cNvSpPr>
            <a:spLocks/>
          </p:cNvSpPr>
          <p:nvPr/>
        </p:nvSpPr>
        <p:spPr bwMode="auto">
          <a:xfrm rot="5400000">
            <a:off x="3552032" y="1150144"/>
            <a:ext cx="423862" cy="1365250"/>
          </a:xfrm>
          <a:prstGeom prst="leftBrace">
            <a:avLst>
              <a:gd name="adj1" fmla="val 2684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3725863" y="1404938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Доверительный интервал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463550" y="2820988"/>
            <a:ext cx="837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1.Проводят серию  из</a:t>
            </a:r>
            <a:r>
              <a:rPr lang="ru-RU" altLang="ru-RU" sz="1800" i="1">
                <a:latin typeface="Times New Roman" panose="02020603050405020304" pitchFamily="18" charset="0"/>
              </a:rPr>
              <a:t> </a:t>
            </a:r>
            <a:r>
              <a:rPr lang="en-US" altLang="ru-RU" sz="1800" b="1" i="1">
                <a:latin typeface="Times New Roman" panose="02020603050405020304" pitchFamily="18" charset="0"/>
              </a:rPr>
              <a:t>n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измерений.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463550" y="3154363"/>
            <a:ext cx="852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2.Вычисляют среднее арифметическое значение результатов измерений.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465138" y="3460750"/>
            <a:ext cx="8308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3.Используя методы математической</a:t>
            </a:r>
            <a:r>
              <a:rPr lang="ru-RU" altLang="ru-RU" sz="1800"/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статистики и теории вероятностей определяют ширину </a:t>
            </a:r>
            <a:r>
              <a:rPr lang="ru-RU" altLang="ru-RU" sz="1800">
                <a:solidFill>
                  <a:srgbClr val="0000FF"/>
                </a:solidFill>
                <a:latin typeface="Times New Roman" panose="02020603050405020304" pitchFamily="18" charset="0"/>
              </a:rPr>
              <a:t>доверительного интервала</a:t>
            </a:r>
            <a:r>
              <a:rPr lang="ru-RU" altLang="ru-RU" sz="1800">
                <a:latin typeface="Times New Roman" panose="02020603050405020304" pitchFamily="18" charset="0"/>
              </a:rPr>
              <a:t>, о котором известно, что истинное значение измеряемой физической величины лежит в его пределах с заданной вероятностью.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466725" y="4610100"/>
            <a:ext cx="828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4.Абсолютную погрешность принимают равной половине ширины доверительного интервала.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454025" y="5200650"/>
            <a:ext cx="7567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5.Значение измеренной физической величины записывают в виде</a:t>
            </a:r>
          </a:p>
        </p:txBody>
      </p:sp>
      <p:graphicFrame>
        <p:nvGraphicFramePr>
          <p:cNvPr id="12341" name="Object 53"/>
          <p:cNvGraphicFramePr>
            <a:graphicFrameLocks noChangeAspect="1"/>
          </p:cNvGraphicFramePr>
          <p:nvPr/>
        </p:nvGraphicFramePr>
        <p:xfrm>
          <a:off x="3867150" y="5543550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Формула" r:id="rId7" imgW="1409088" imgH="291973" progId="Equation.3">
                  <p:embed/>
                </p:oleObj>
              </mc:Choice>
              <mc:Fallback>
                <p:oleObj name="Формула" r:id="rId7" imgW="1409088" imgH="291973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5543550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" name="Object 0"/>
          <p:cNvGraphicFramePr>
            <a:graphicFrameLocks noChangeAspect="1"/>
          </p:cNvGraphicFramePr>
          <p:nvPr/>
        </p:nvGraphicFramePr>
        <p:xfrm>
          <a:off x="3978275" y="6215063"/>
          <a:ext cx="224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9" imgW="2247900" imgH="292100" progId="Equation.3">
                  <p:embed/>
                </p:oleObj>
              </mc:Choice>
              <mc:Fallback>
                <p:oleObj name="Формула" r:id="rId9" imgW="2247900" imgH="2921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6215063"/>
                        <a:ext cx="224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85738" y="5868988"/>
            <a:ext cx="857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Эта запись эквивалентна утверждению, что истинное значение находится в пределах доверительного интервала: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8" grpId="0"/>
      <p:bldP spid="12309" grpId="0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34" grpId="0" animBg="1"/>
      <p:bldP spid="12335" grpId="0"/>
      <p:bldP spid="12336" grpId="0"/>
      <p:bldP spid="12337" grpId="0"/>
      <p:bldP spid="12338" grpId="0"/>
      <p:bldP spid="12339" grpId="0"/>
      <p:bldP spid="12340" grpId="0"/>
      <p:bldP spid="47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1863" y="3238500"/>
            <a:ext cx="2636837" cy="22669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54375" y="3233738"/>
            <a:ext cx="2638425" cy="22669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1013" y="3254375"/>
            <a:ext cx="2636837" cy="226536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1774825" y="819150"/>
            <a:ext cx="5592763" cy="5572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ПОГРЕШНОСТЬ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52788" y="2349500"/>
            <a:ext cx="2636837" cy="8874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характеру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проявления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1013" y="2365375"/>
            <a:ext cx="2638425" cy="889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форме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числового выражения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11863" y="2349500"/>
            <a:ext cx="2636837" cy="8874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источнику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появления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871663" y="1449388"/>
            <a:ext cx="357187" cy="820737"/>
          </a:xfrm>
          <a:prstGeom prst="downArrow">
            <a:avLst>
              <a:gd name="adj1" fmla="val 50000"/>
              <a:gd name="adj2" fmla="val 57444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911975" y="1449388"/>
            <a:ext cx="357188" cy="820737"/>
          </a:xfrm>
          <a:prstGeom prst="downArrow">
            <a:avLst>
              <a:gd name="adj1" fmla="val 50000"/>
              <a:gd name="adj2" fmla="val 57444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392613" y="1449388"/>
            <a:ext cx="358775" cy="820737"/>
          </a:xfrm>
          <a:prstGeom prst="downArrow">
            <a:avLst>
              <a:gd name="adj1" fmla="val 50000"/>
              <a:gd name="adj2" fmla="val 5719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1500" y="364172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Абсолютная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1025" y="429577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Относительная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40100" y="3643313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Систематическая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346450" y="4294188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Случайная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5975" y="4938713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Промах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11875" y="3633788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Методическая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08700" y="495617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Средств измерения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05525" y="427672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Эксперимента</a:t>
            </a:r>
          </a:p>
        </p:txBody>
      </p:sp>
      <p:sp>
        <p:nvSpPr>
          <p:cNvPr id="29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9425" y="5508625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30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55963" y="5499100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31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07100" y="5500688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8222" name="Заголовок 3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ПОГРЕШНОСТЕЙ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11863" y="3238500"/>
            <a:ext cx="2636837" cy="22669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54375" y="3233738"/>
            <a:ext cx="2638425" cy="22669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1013" y="3254375"/>
            <a:ext cx="2636837" cy="226536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774825" y="819150"/>
            <a:ext cx="5592763" cy="5572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ПОГРЕШНОСТЬ</a:t>
            </a: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3252788" y="2349500"/>
            <a:ext cx="2636837" cy="8874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характеру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проявления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481013" y="2365375"/>
            <a:ext cx="2638425" cy="889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форме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числового выражения</a:t>
            </a: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6011863" y="2349500"/>
            <a:ext cx="2636837" cy="88741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источнику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появления</a:t>
            </a:r>
          </a:p>
        </p:txBody>
      </p:sp>
      <p:sp>
        <p:nvSpPr>
          <p:cNvPr id="9225" name="AutoShape 17"/>
          <p:cNvSpPr>
            <a:spLocks noChangeArrowheads="1"/>
          </p:cNvSpPr>
          <p:nvPr/>
        </p:nvSpPr>
        <p:spPr bwMode="auto">
          <a:xfrm>
            <a:off x="1871663" y="1449388"/>
            <a:ext cx="357187" cy="820737"/>
          </a:xfrm>
          <a:prstGeom prst="downArrow">
            <a:avLst>
              <a:gd name="adj1" fmla="val 50000"/>
              <a:gd name="adj2" fmla="val 57444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6" name="AutoShape 18"/>
          <p:cNvSpPr>
            <a:spLocks noChangeArrowheads="1"/>
          </p:cNvSpPr>
          <p:nvPr/>
        </p:nvSpPr>
        <p:spPr bwMode="auto">
          <a:xfrm>
            <a:off x="6911975" y="1449388"/>
            <a:ext cx="357188" cy="820737"/>
          </a:xfrm>
          <a:prstGeom prst="downArrow">
            <a:avLst>
              <a:gd name="adj1" fmla="val 50000"/>
              <a:gd name="adj2" fmla="val 57444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7" name="AutoShape 19"/>
          <p:cNvSpPr>
            <a:spLocks noChangeArrowheads="1"/>
          </p:cNvSpPr>
          <p:nvPr/>
        </p:nvSpPr>
        <p:spPr bwMode="auto">
          <a:xfrm>
            <a:off x="4392613" y="1449388"/>
            <a:ext cx="358775" cy="820737"/>
          </a:xfrm>
          <a:prstGeom prst="downArrow">
            <a:avLst>
              <a:gd name="adj1" fmla="val 50000"/>
              <a:gd name="adj2" fmla="val 5719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571500" y="364172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Абсолютная</a:t>
            </a:r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581025" y="429577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Относительная</a:t>
            </a: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3340100" y="3643313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Систематическая</a:t>
            </a:r>
          </a:p>
        </p:txBody>
      </p:sp>
      <p:sp>
        <p:nvSpPr>
          <p:cNvPr id="9231" name="Rectangle 23"/>
          <p:cNvSpPr>
            <a:spLocks noChangeArrowheads="1"/>
          </p:cNvSpPr>
          <p:nvPr/>
        </p:nvSpPr>
        <p:spPr bwMode="auto">
          <a:xfrm>
            <a:off x="3346450" y="4294188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Случайная</a:t>
            </a:r>
          </a:p>
        </p:txBody>
      </p:sp>
      <p:sp>
        <p:nvSpPr>
          <p:cNvPr id="9232" name="Rectangle 24"/>
          <p:cNvSpPr>
            <a:spLocks noChangeArrowheads="1"/>
          </p:cNvSpPr>
          <p:nvPr/>
        </p:nvSpPr>
        <p:spPr bwMode="auto">
          <a:xfrm>
            <a:off x="3355975" y="4938713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Промах</a:t>
            </a:r>
          </a:p>
        </p:txBody>
      </p:sp>
      <p:sp>
        <p:nvSpPr>
          <p:cNvPr id="9233" name="Rectangle 25"/>
          <p:cNvSpPr>
            <a:spLocks noChangeArrowheads="1"/>
          </p:cNvSpPr>
          <p:nvPr/>
        </p:nvSpPr>
        <p:spPr bwMode="auto">
          <a:xfrm>
            <a:off x="6111875" y="3633788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Методическая</a:t>
            </a:r>
          </a:p>
        </p:txBody>
      </p:sp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6108700" y="495617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Средств измерения</a:t>
            </a:r>
          </a:p>
        </p:txBody>
      </p:sp>
      <p:sp>
        <p:nvSpPr>
          <p:cNvPr id="9235" name="Rectangle 27"/>
          <p:cNvSpPr>
            <a:spLocks noChangeArrowheads="1"/>
          </p:cNvSpPr>
          <p:nvPr/>
        </p:nvSpPr>
        <p:spPr bwMode="auto">
          <a:xfrm>
            <a:off x="6105525" y="4276725"/>
            <a:ext cx="2465388" cy="396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Эксперимента</a:t>
            </a:r>
          </a:p>
        </p:txBody>
      </p:sp>
      <p:sp>
        <p:nvSpPr>
          <p:cNvPr id="9236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9425" y="5508625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923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55963" y="5499100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9238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07100" y="5500688"/>
            <a:ext cx="2638425" cy="32385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подробнее…</a:t>
            </a:r>
          </a:p>
        </p:txBody>
      </p:sp>
      <p:sp>
        <p:nvSpPr>
          <p:cNvPr id="9239" name="Заголовок 2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ПОГРЕШНОСТЕЙ</a:t>
            </a:r>
            <a:endParaRPr lang="ru-RU" alt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Классификация погрешностей </a:t>
            </a:r>
            <a:br>
              <a:rPr lang="ru-RU" altLang="ru-RU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1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 форме числового выражения</a:t>
            </a:r>
            <a:endParaRPr lang="ru-RU" altLang="ru-RU" smtClean="0"/>
          </a:p>
        </p:txBody>
      </p:sp>
      <p:sp>
        <p:nvSpPr>
          <p:cNvPr id="4" name="Rectangle 4">
            <a:hlinkClick r:id="rId3" action="ppaction://hlinksldjump"/>
          </p:cNvPr>
          <p:cNvSpPr txBox="1">
            <a:spLocks noChangeArrowheads="1"/>
          </p:cNvSpPr>
          <p:nvPr/>
        </p:nvSpPr>
        <p:spPr>
          <a:xfrm>
            <a:off x="457200" y="0"/>
            <a:ext cx="8229600" cy="6746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2000" b="1" u="sng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244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3850" y="850900"/>
            <a:ext cx="882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По форме числового выражения различают </a:t>
            </a:r>
            <a:r>
              <a:rPr lang="ru-RU" altLang="ru-RU" sz="1800">
                <a:solidFill>
                  <a:srgbClr val="0033CC"/>
                </a:solidFill>
                <a:latin typeface="Times New Roman" panose="02020603050405020304" pitchFamily="18" charset="0"/>
              </a:rPr>
              <a:t>абсолютную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altLang="ru-RU" sz="1800">
                <a:solidFill>
                  <a:srgbClr val="0033CC"/>
                </a:solidFill>
                <a:latin typeface="Times New Roman" panose="02020603050405020304" pitchFamily="18" charset="0"/>
              </a:rPr>
              <a:t>относительную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погрешности</a:t>
            </a:r>
          </a:p>
        </p:txBody>
      </p:sp>
      <p:sp>
        <p:nvSpPr>
          <p:cNvPr id="10245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87137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Абсолютная погрешность</a:t>
            </a:r>
            <a:r>
              <a:rPr lang="ru-RU" altLang="ru-RU" sz="1800">
                <a:solidFill>
                  <a:srgbClr val="000000"/>
                </a:solidFill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– разность между результатом измерения и истинным значением измеряемой физической величины. Абсолютная погрешность выражается в единицах измерения физической величины.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    При однократных измерениях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b="1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ru-RU" sz="20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|</a:t>
            </a:r>
            <a:r>
              <a:rPr lang="en-US" altLang="ru-RU" sz="2000" b="1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ru-RU" altLang="ru-RU" sz="2000" b="1" baseline="-25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изм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altLang="ru-RU" sz="2000" b="1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ru-RU" sz="20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где </a:t>
            </a:r>
            <a:r>
              <a:rPr lang="en-US" altLang="ru-RU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истинное значение; </a:t>
            </a:r>
            <a:r>
              <a:rPr lang="en-US" altLang="ru-RU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ru-RU" altLang="ru-RU" sz="2000" baseline="-25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изм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измеренное значение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0246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8913" y="3573463"/>
            <a:ext cx="741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    При многократных измерениях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где </a:t>
            </a:r>
            <a:r>
              <a:rPr lang="en-US" altLang="ru-RU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истинное значение;      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среднее арифметическое значение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aphicFrame>
        <p:nvGraphicFramePr>
          <p:cNvPr id="10247" name="Object 2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2987675" y="3933825"/>
          <a:ext cx="1219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5" imgW="1218671" imgH="342751" progId="Equation.3">
                  <p:embed/>
                </p:oleObj>
              </mc:Choice>
              <mc:Fallback>
                <p:oleObj name="Формула" r:id="rId5" imgW="1218671" imgH="34275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933825"/>
                        <a:ext cx="1219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3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3138488" y="4403725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Формула" r:id="rId7" imgW="203024" imgH="215713" progId="Equation.3">
                  <p:embed/>
                </p:oleObj>
              </mc:Choice>
              <mc:Fallback>
                <p:oleObj name="Формула" r:id="rId7" imgW="203024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403725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9900" y="4975225"/>
            <a:ext cx="840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Относительная погрешность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– отношение абсолютной погрешности измерения к измеренному значению физической величины:</a:t>
            </a:r>
          </a:p>
        </p:txBody>
      </p:sp>
      <p:graphicFrame>
        <p:nvGraphicFramePr>
          <p:cNvPr id="10250" name="Object 4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58825" y="5780088"/>
          <a:ext cx="87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Формула" r:id="rId9" imgW="876300" imgH="622300" progId="Equation.3">
                  <p:embed/>
                </p:oleObj>
              </mc:Choice>
              <mc:Fallback>
                <p:oleObj name="Формула" r:id="rId9" imgW="876300" imgH="622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780088"/>
                        <a:ext cx="876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62125" y="5876925"/>
            <a:ext cx="287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- безразмерная величина,</a:t>
            </a:r>
          </a:p>
        </p:txBody>
      </p:sp>
      <p:graphicFrame>
        <p:nvGraphicFramePr>
          <p:cNvPr id="10252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4924425" y="57658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Формула" r:id="rId11" imgW="1625600" imgH="622300" progId="Equation.3">
                  <p:embed/>
                </p:oleObj>
              </mc:Choice>
              <mc:Fallback>
                <p:oleObj name="Формула" r:id="rId11" imgW="1625600" imgH="622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5765800"/>
                        <a:ext cx="1625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67488" y="586105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- в процентах</a:t>
            </a:r>
          </a:p>
        </p:txBody>
      </p:sp>
      <p:sp>
        <p:nvSpPr>
          <p:cNvPr id="10254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2700" y="6534150"/>
            <a:ext cx="1511300" cy="323850"/>
          </a:xfrm>
          <a:prstGeom prst="actionButtonReturn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5" name="Text Box 10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3075" y="58801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либо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Классификация погрешностей </a:t>
            </a:r>
            <a:br>
              <a:rPr lang="ru-RU" altLang="ru-RU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1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 характеру проявления в эксперименте</a:t>
            </a:r>
            <a:endParaRPr lang="ru-RU" altLang="ru-RU" smtClean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68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49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    Систематическая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 – составляющая погрешности измерения, остающаяся постоянной или закономерно изменяющаяся при повторных измерениях.</a:t>
            </a:r>
          </a:p>
        </p:txBody>
      </p:sp>
      <p:sp>
        <p:nvSpPr>
          <p:cNvPr id="11269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8353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   Случайная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 – составляющая погрешности, изменяющаяся случайным (непредсказуемым) образом при повторных измерениях одной и той же величины.</a:t>
            </a:r>
          </a:p>
        </p:txBody>
      </p:sp>
      <p:sp>
        <p:nvSpPr>
          <p:cNvPr id="11270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4365625"/>
            <a:ext cx="81359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    </a:t>
            </a:r>
            <a:r>
              <a:rPr lang="ru-RU" altLang="ru-RU" sz="2000" b="1">
                <a:latin typeface="Times New Roman" panose="02020603050405020304" pitchFamily="18" charset="0"/>
              </a:rPr>
              <a:t>Грубая погрешность</a:t>
            </a:r>
            <a:r>
              <a:rPr lang="ru-RU" altLang="ru-RU" sz="2000">
                <a:latin typeface="Times New Roman" panose="02020603050405020304" pitchFamily="18" charset="0"/>
              </a:rPr>
              <a:t> (промах) – погрешность, существенно превышающая ожидаемую при данных условиях погрешность.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Как правило, это связано с грубой ошибкой экспериментатора</a:t>
            </a:r>
            <a:r>
              <a:rPr lang="ru-RU" altLang="ru-RU" sz="1800"/>
              <a:t>.</a:t>
            </a:r>
          </a:p>
        </p:txBody>
      </p:sp>
      <p:sp>
        <p:nvSpPr>
          <p:cNvPr id="11271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2700" y="6534150"/>
            <a:ext cx="1511300" cy="323850"/>
          </a:xfrm>
          <a:prstGeom prst="actionButtonReturn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spcBef>
            <a:spcPct val="50000"/>
          </a:spcBef>
          <a:defRPr sz="2000" dirty="0">
            <a:latin typeface="Times New Roman" pitchFamily="18" charset="0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2267</Words>
  <Application>Microsoft Office PowerPoint</Application>
  <PresentationFormat>Экран (4:3)</PresentationFormat>
  <Paragraphs>362</Paragraphs>
  <Slides>38</Slides>
  <Notes>0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Tahoma</vt:lpstr>
      <vt:lpstr>Times New Roman</vt:lpstr>
      <vt:lpstr>Symbol</vt:lpstr>
      <vt:lpstr>Оформление по умолчанию</vt:lpstr>
      <vt:lpstr>Microsoft Equation 3.0</vt:lpstr>
      <vt:lpstr>MathType 6.0 Equation</vt:lpstr>
      <vt:lpstr>Презентация PowerPoint</vt:lpstr>
      <vt:lpstr>Физический эксперимент. Статистическая обработка результатов физического эксперимента</vt:lpstr>
      <vt:lpstr>ФИЗИЧЕСКИЕ ИЗМЕРЕНИЯ</vt:lpstr>
      <vt:lpstr>ПОГРЕШНОСТЬ ИЗМЕРЕНИЯ</vt:lpstr>
      <vt:lpstr>ПОГРЕШНОСТЬ ИЗМЕРЕНИЯ</vt:lpstr>
      <vt:lpstr>КЛАССИФИКАЦИЯ ПОГРЕШНОСТЕЙ</vt:lpstr>
      <vt:lpstr>КЛАССИФИКАЦИЯ ПОГРЕШНОСТЕЙ</vt:lpstr>
      <vt:lpstr>Классификация погрешностей  по форме числового выражения</vt:lpstr>
      <vt:lpstr>Классификация погрешностей  по характеру проявления в эксперименте</vt:lpstr>
      <vt:lpstr>Классификация погрешностей  по источнику появления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ПРЯМОГО ИЗМЕРЕНИЯ</vt:lpstr>
      <vt:lpstr>ПОГРЕШНОСТЬ КОСВЕННОГО ИЗМЕРЕНИЯ</vt:lpstr>
      <vt:lpstr>ПОГРЕШНОСТЬ КОСВЕННОГО ИЗМЕРЕНИЯ</vt:lpstr>
      <vt:lpstr>ПОГРЕШНОСТЬ КОСВЕННОГО ИЗМЕРЕНИЯ</vt:lpstr>
      <vt:lpstr> Учет погрешностей  трансцендентных и иррациональных величин</vt:lpstr>
      <vt:lpstr>Презентация PowerPoint</vt:lpstr>
      <vt:lpstr>Презентация PowerPoint</vt:lpstr>
      <vt:lpstr>ПРИМЕР ИЗМЕРЕНИЙ И СТАТИСТИЧЕСКОЙ ОБРАБОТКИ РЕЗУЛЬТАТОВ ИЗМЕРЕНИЙ</vt:lpstr>
      <vt:lpstr>Презентация PowerPoint</vt:lpstr>
      <vt:lpstr>Прямое измерение высоты цилиндра</vt:lpstr>
      <vt:lpstr>Прямое измерение высоты цилиндра</vt:lpstr>
      <vt:lpstr>Прямое измерение высоты цилиндра</vt:lpstr>
      <vt:lpstr>Прямое измерение высоты цилиндра</vt:lpstr>
      <vt:lpstr>Статистическая обработка результатов измерения</vt:lpstr>
      <vt:lpstr>Статистическая обработка результатов измерения</vt:lpstr>
      <vt:lpstr>Статистическая обработка результатов измерения</vt:lpstr>
      <vt:lpstr>Статистическая обработка результатов измерения</vt:lpstr>
      <vt:lpstr>Правила округления результатов измерений</vt:lpstr>
      <vt:lpstr>Правила округления результатов измерений</vt:lpstr>
      <vt:lpstr>Запись окончательного результата измерений</vt:lpstr>
      <vt:lpstr>Презентация PowerPoint</vt:lpstr>
    </vt:vector>
  </TitlesOfParts>
  <Company>МЭИ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Вводное занятие</dc:title>
  <dc:subject>Физический эксперимент</dc:subject>
  <dc:creator>Julia</dc:creator>
  <cp:lastModifiedBy>--</cp:lastModifiedBy>
  <cp:revision>84</cp:revision>
  <dcterms:created xsi:type="dcterms:W3CDTF">2005-01-17T16:37:24Z</dcterms:created>
  <dcterms:modified xsi:type="dcterms:W3CDTF">2024-02-05T21:02:33Z</dcterms:modified>
</cp:coreProperties>
</file>