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5" y="-1"/>
            <a:ext cx="12065226" cy="68967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6570" y="883561"/>
            <a:ext cx="10937734" cy="872412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>
                <a:solidFill>
                  <a:schemeClr val="bg1"/>
                </a:solidFill>
                <a:latin typeface="Bad Script" panose="02000000000000000000" pitchFamily="2" charset="0"/>
              </a:rPr>
              <a:t>ЯДЕРНАЯ  ФИЗИКА </a:t>
            </a:r>
            <a:r>
              <a:rPr lang="ru-RU" sz="4000" b="1" dirty="0" smtClean="0">
                <a:solidFill>
                  <a:schemeClr val="bg1"/>
                </a:solidFill>
                <a:latin typeface="Bad Script" panose="02000000000000000000" pitchFamily="2" charset="0"/>
              </a:rPr>
              <a:t>                  </a:t>
            </a:r>
            <a:r>
              <a:rPr lang="ru-RU" sz="2200" b="1" dirty="0" smtClean="0">
                <a:solidFill>
                  <a:schemeClr val="bg1"/>
                </a:solidFill>
                <a:latin typeface="Bad Script" panose="02000000000000000000" pitchFamily="2" charset="0"/>
              </a:rPr>
              <a:t>3 СЕМЕСТР </a:t>
            </a:r>
            <a:r>
              <a:rPr lang="ru-RU" sz="4000" b="1" dirty="0" smtClean="0">
                <a:solidFill>
                  <a:srgbClr val="FF0000"/>
                </a:solidFill>
                <a:latin typeface="Bad Script" panose="02000000000000000000" pitchFamily="2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Bad Script" panose="02000000000000000000" pitchFamily="2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Bad Script" panose="02000000000000000000" pitchFamily="2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Bad Script" panose="02000000000000000000" pitchFamily="2" charset="0"/>
              </a:rPr>
            </a:br>
            <a:endParaRPr lang="ru-RU" sz="2200" b="1" dirty="0">
              <a:solidFill>
                <a:schemeClr val="bg1"/>
              </a:solidFill>
              <a:latin typeface="Bad Script" panose="02000000000000000000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8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769" y="323679"/>
            <a:ext cx="10515600" cy="3479577"/>
          </a:xfrm>
          <a:noFill/>
        </p:spPr>
        <p:txBody>
          <a:bodyPr anchor="t">
            <a:no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Атомный проект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ИТЭР – ТИН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ОЯТ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Расчеты = Физика ядерных реакторов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А.Ф. Иоффе (1880-1960)  в 1902 г. защитил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д.д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в Мюнхенском университете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у В. Рентгена (1845-1923,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1901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И.В. Курчатов (1903-1960), Ю.Б. Харитон (1904-1996)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И.Е. Тамм (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1958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И.Н. Головин (1913-1997, с 1950 – первый зам. И.В. Курчатова)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Л.А. Арцимович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МЭИ:  А.Д. Сахаров, Н.С.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Хлопкин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Н.Н. Пономарев-Степной,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Н.Н. Семашко, Ю.Н. Смирнов, Б.П. Голубев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С.В.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Мирнов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6311" y="737456"/>
            <a:ext cx="11212863" cy="577663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/>
            </a:pPr>
            <a:r>
              <a:rPr lang="en-US" b="1" dirty="0" smtClean="0"/>
              <a:t>Josef John Thomson (1856-1940, </a:t>
            </a:r>
            <a:r>
              <a:rPr lang="en-US" b="1" dirty="0" smtClean="0">
                <a:solidFill>
                  <a:srgbClr val="FF0000"/>
                </a:solidFill>
              </a:rPr>
              <a:t>1906</a:t>
            </a:r>
            <a:r>
              <a:rPr lang="en-US" b="1" dirty="0" smtClean="0"/>
              <a:t>)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   </a:t>
            </a:r>
            <a:r>
              <a:rPr lang="en-US" b="1" dirty="0" smtClean="0"/>
              <a:t>– </a:t>
            </a:r>
            <a:r>
              <a:rPr lang="ru-RU" b="1" dirty="0" smtClean="0"/>
              <a:t>обнаружение электрона в</a:t>
            </a:r>
            <a:r>
              <a:rPr lang="en-US" b="1" dirty="0" smtClean="0"/>
              <a:t> 1897</a:t>
            </a:r>
            <a:endParaRPr lang="ru-RU" b="1" dirty="0" smtClean="0"/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2. </a:t>
            </a:r>
            <a:r>
              <a:rPr lang="en-US" b="1" dirty="0" smtClean="0"/>
              <a:t>Wilhelm Wien</a:t>
            </a:r>
            <a:r>
              <a:rPr lang="ru-RU" b="1" dirty="0" smtClean="0"/>
              <a:t> (1864-1928, </a:t>
            </a:r>
            <a:r>
              <a:rPr lang="ru-RU" b="1" dirty="0" smtClean="0">
                <a:solidFill>
                  <a:srgbClr val="FF0000"/>
                </a:solidFill>
              </a:rPr>
              <a:t>1911</a:t>
            </a:r>
            <a:r>
              <a:rPr lang="ru-RU" b="1" dirty="0" smtClean="0"/>
              <a:t>)</a:t>
            </a:r>
          </a:p>
          <a:p>
            <a:pPr algn="just"/>
            <a:r>
              <a:rPr lang="ru-RU" b="1" dirty="0" smtClean="0"/>
              <a:t>                       – измерил удельный заряд протона в катодных лучах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3. «Булка с изюмом», </a:t>
            </a:r>
            <a:r>
              <a:rPr lang="en-US" b="1" dirty="0" smtClean="0"/>
              <a:t>R = 1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Å (</a:t>
            </a:r>
            <a:r>
              <a:rPr lang="ru-RU" b="1" dirty="0" smtClean="0"/>
              <a:t>1904</a:t>
            </a:r>
            <a:r>
              <a:rPr lang="en-US" b="1" dirty="0" smtClean="0"/>
              <a:t>)</a:t>
            </a:r>
            <a:endParaRPr lang="ru-RU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4</a:t>
            </a:r>
            <a:r>
              <a:rPr lang="ru-RU" b="1" dirty="0" smtClean="0"/>
              <a:t>. </a:t>
            </a:r>
            <a:r>
              <a:rPr lang="en-US" b="1" dirty="0" smtClean="0"/>
              <a:t>Ernest Rutherford (1871-1937, </a:t>
            </a:r>
            <a:r>
              <a:rPr lang="en-US" b="1" dirty="0" smtClean="0">
                <a:solidFill>
                  <a:srgbClr val="FF0000"/>
                </a:solidFill>
              </a:rPr>
              <a:t>1908</a:t>
            </a:r>
            <a:r>
              <a:rPr lang="en-US" b="1" dirty="0" smtClean="0"/>
              <a:t>)</a:t>
            </a:r>
            <a:r>
              <a:rPr lang="ru-RU" b="1" dirty="0" smtClean="0"/>
              <a:t> 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 </a:t>
            </a:r>
            <a:r>
              <a:rPr lang="en-US" b="1" dirty="0" smtClean="0"/>
              <a:t>–</a:t>
            </a:r>
            <a:r>
              <a:rPr lang="ru-RU" b="1" dirty="0" smtClean="0"/>
              <a:t> в 1909 г. провел опыты по рассеянию </a:t>
            </a:r>
            <a:r>
              <a:rPr lang="ru-RU" b="1" dirty="0" smtClean="0">
                <a:sym typeface="Symbol" panose="05050102010706020507" pitchFamily="18" charset="2"/>
              </a:rPr>
              <a:t>-частиц на золотой фольге</a:t>
            </a:r>
          </a:p>
          <a:p>
            <a:pPr algn="just"/>
            <a:r>
              <a:rPr lang="en-US" b="1" dirty="0" smtClean="0"/>
              <a:t> </a:t>
            </a:r>
            <a:endParaRPr lang="ru-RU" b="1" dirty="0" smtClean="0"/>
          </a:p>
          <a:p>
            <a:pPr algn="just"/>
            <a:r>
              <a:rPr lang="ru-RU" b="1" dirty="0" smtClean="0"/>
              <a:t>5. Планетарная ядерная модель атома (1910) 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– </a:t>
            </a:r>
            <a:r>
              <a:rPr lang="ru-RU" b="1" dirty="0" smtClean="0">
                <a:solidFill>
                  <a:srgbClr val="FF0000"/>
                </a:solidFill>
              </a:rPr>
              <a:t>начало ядерной физики </a:t>
            </a:r>
            <a:r>
              <a:rPr lang="ru-RU" sz="1800" b="1" dirty="0" smtClean="0"/>
              <a:t>(</a:t>
            </a:r>
            <a:r>
              <a:rPr lang="en-US" sz="1800" b="1" dirty="0" smtClean="0"/>
              <a:t>R = 1</a:t>
            </a:r>
            <a:r>
              <a:rPr lang="ru-RU" sz="1800" b="1" dirty="0" smtClean="0"/>
              <a:t>0</a:t>
            </a:r>
            <a:r>
              <a:rPr lang="ru-RU" sz="1800" b="1" baseline="30000" dirty="0" smtClean="0"/>
              <a:t>-15</a:t>
            </a:r>
            <a:r>
              <a:rPr lang="en-US" sz="1800" b="1" dirty="0" smtClean="0"/>
              <a:t> </a:t>
            </a:r>
            <a:r>
              <a:rPr lang="ru-RU" sz="1800" b="1" dirty="0" smtClean="0"/>
              <a:t>м; </a:t>
            </a:r>
            <a:r>
              <a:rPr lang="en-US" sz="1800" b="1" dirty="0" smtClean="0"/>
              <a:t>“</a:t>
            </a:r>
            <a:r>
              <a:rPr lang="ru-RU" sz="1800" b="1" dirty="0" smtClean="0"/>
              <a:t>+</a:t>
            </a:r>
            <a:r>
              <a:rPr lang="en-US" sz="1800" b="1" dirty="0" smtClean="0"/>
              <a:t>”</a:t>
            </a:r>
            <a:r>
              <a:rPr lang="ru-RU" sz="1800" b="1" dirty="0" smtClean="0"/>
              <a:t> и </a:t>
            </a:r>
            <a:r>
              <a:rPr lang="en-US" sz="1800" b="1" dirty="0" smtClean="0"/>
              <a:t>“</a:t>
            </a:r>
            <a:r>
              <a:rPr lang="ru-RU" sz="1800" b="1" dirty="0" smtClean="0"/>
              <a:t>–</a:t>
            </a:r>
            <a:r>
              <a:rPr lang="en-US" sz="1800" b="1" dirty="0" smtClean="0"/>
              <a:t>”</a:t>
            </a:r>
            <a:r>
              <a:rPr lang="ru-RU" sz="1800" b="1" dirty="0" smtClean="0"/>
              <a:t> заряды в ядре, но количество </a:t>
            </a:r>
            <a:r>
              <a:rPr lang="en-US" sz="1800" b="1" dirty="0" smtClean="0"/>
              <a:t>“+”</a:t>
            </a:r>
            <a:r>
              <a:rPr lang="ru-RU" sz="1800" b="1" dirty="0" smtClean="0"/>
              <a:t> больше)</a:t>
            </a:r>
          </a:p>
          <a:p>
            <a:pPr algn="just"/>
            <a:endParaRPr lang="ru-RU" sz="1800" b="1" dirty="0" smtClean="0"/>
          </a:p>
          <a:p>
            <a:pPr algn="just"/>
            <a:r>
              <a:rPr lang="ru-RU" b="1" dirty="0" smtClean="0"/>
              <a:t>6. Падение электрона на ядро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673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2754" y="134531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r>
              <a:rPr lang="en-US" sz="2400" b="1" dirty="0" smtClean="0">
                <a:solidFill>
                  <a:srgbClr val="0070C0"/>
                </a:solidFill>
              </a:rPr>
              <a:t>   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падение электрона на ядро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53692" y="28521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120877" y="26027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94712" y="10480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658867" y="16605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815692" y="18392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037575" y="38170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782469"/>
              </p:ext>
            </p:extLst>
          </p:nvPr>
        </p:nvGraphicFramePr>
        <p:xfrm>
          <a:off x="574535" y="965786"/>
          <a:ext cx="18764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" name="Equation" r:id="rId3" imgW="1879600" imgH="736600" progId="Equation.DSMT4">
                  <p:embed/>
                </p:oleObj>
              </mc:Choice>
              <mc:Fallback>
                <p:oleObj name="Equation" r:id="rId3" imgW="18796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35" y="965786"/>
                        <a:ext cx="18764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892829" y="9657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443456"/>
              </p:ext>
            </p:extLst>
          </p:nvPr>
        </p:nvGraphicFramePr>
        <p:xfrm>
          <a:off x="2892829" y="965786"/>
          <a:ext cx="19050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" name="Equation" r:id="rId5" imgW="1905000" imgH="736600" progId="Equation.DSMT4">
                  <p:embed/>
                </p:oleObj>
              </mc:Choice>
              <mc:Fallback>
                <p:oleObj name="Equation" r:id="rId5" imgW="1905000" imgH="736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829" y="965786"/>
                        <a:ext cx="19050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935288" y="10658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30661"/>
              </p:ext>
            </p:extLst>
          </p:nvPr>
        </p:nvGraphicFramePr>
        <p:xfrm>
          <a:off x="5935288" y="1065890"/>
          <a:ext cx="35909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" name="Equation" r:id="rId7" imgW="3594100" imgH="431800" progId="Equation.DSMT4">
                  <p:embed/>
                </p:oleObj>
              </mc:Choice>
              <mc:Fallback>
                <p:oleObj name="Equation" r:id="rId7" imgW="3594100" imgH="431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288" y="1065890"/>
                        <a:ext cx="35909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115622"/>
              </p:ext>
            </p:extLst>
          </p:nvPr>
        </p:nvGraphicFramePr>
        <p:xfrm>
          <a:off x="1230284" y="1917832"/>
          <a:ext cx="76485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" name="Equation" r:id="rId9" imgW="7645400" imgH="812800" progId="Equation.DSMT4">
                  <p:embed/>
                </p:oleObj>
              </mc:Choice>
              <mc:Fallback>
                <p:oleObj name="Equation" r:id="rId9" imgW="7645400" imgH="812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284" y="1917832"/>
                        <a:ext cx="76485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836953"/>
              </p:ext>
            </p:extLst>
          </p:nvPr>
        </p:nvGraphicFramePr>
        <p:xfrm>
          <a:off x="1262240" y="2949377"/>
          <a:ext cx="45815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" name="Equation" r:id="rId11" imgW="4584700" imgH="889000" progId="Equation.DSMT4">
                  <p:embed/>
                </p:oleObj>
              </mc:Choice>
              <mc:Fallback>
                <p:oleObj name="Equation" r:id="rId11" imgW="4584700" imgH="8890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240" y="2949377"/>
                        <a:ext cx="458152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230284" y="41346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910528"/>
              </p:ext>
            </p:extLst>
          </p:nvPr>
        </p:nvGraphicFramePr>
        <p:xfrm>
          <a:off x="1230284" y="4134628"/>
          <a:ext cx="43529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" name="Equation" r:id="rId13" imgW="4356100" imgH="889000" progId="Equation.DSMT4">
                  <p:embed/>
                </p:oleObj>
              </mc:Choice>
              <mc:Fallback>
                <p:oleObj name="Equation" r:id="rId13" imgW="4356100" imgH="8890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284" y="4134628"/>
                        <a:ext cx="435292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1125389" y="54115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938415"/>
              </p:ext>
            </p:extLst>
          </p:nvPr>
        </p:nvGraphicFramePr>
        <p:xfrm>
          <a:off x="1125389" y="5411585"/>
          <a:ext cx="39909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" name="Equation" r:id="rId15" imgW="3987800" imgH="889000" progId="Equation.DSMT4">
                  <p:embed/>
                </p:oleObj>
              </mc:Choice>
              <mc:Fallback>
                <p:oleObj name="Equation" r:id="rId15" imgW="3987800" imgH="8890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389" y="5411585"/>
                        <a:ext cx="39909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1306" y="726644"/>
            <a:ext cx="9144000" cy="5391523"/>
          </a:xfrm>
        </p:spPr>
        <p:txBody>
          <a:bodyPr>
            <a:noAutofit/>
          </a:bodyPr>
          <a:lstStyle/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Niels Henrik Bohr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(1885-1962,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1922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– планетарная модель со стационарными состояниями</a:t>
            </a: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Louis de Broglie (1892-1987,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1929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Werner Heisenberg (1901-1976,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1932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Erwin Schrödinger (1887-1961,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1933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квантово-механическая модель атома</a:t>
            </a:r>
          </a:p>
          <a:p>
            <a:pPr algn="just"/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1919: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en-US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П.Л. </a:t>
            </a:r>
            <a:r>
              <a:rPr lang="ru-RU" sz="1800" b="1" u="sng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Капица</a:t>
            </a:r>
            <a:r>
              <a:rPr lang="ru-RU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1894-1984, </a:t>
            </a:r>
            <a:r>
              <a:rPr lang="ru-RU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1978</a:t>
            </a:r>
            <a:r>
              <a:rPr lang="ru-RU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–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атомы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 большой длиной пробега (1920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«протон»)</a:t>
            </a:r>
          </a:p>
          <a:p>
            <a:pPr algn="just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Francis Aston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(1877-1943,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1922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масс-спектрограф в 1919, обнаружил 212 изотопов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1962"/>
              </p:ext>
            </p:extLst>
          </p:nvPr>
        </p:nvGraphicFramePr>
        <p:xfrm>
          <a:off x="2567677" y="4109210"/>
          <a:ext cx="27527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3" imgW="2755900" imgH="444500" progId="Equation.DSMT4">
                  <p:embed/>
                </p:oleObj>
              </mc:Choice>
              <mc:Fallback>
                <p:oleObj name="Equation" r:id="rId3" imgW="27559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677" y="4109210"/>
                        <a:ext cx="27527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9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r>
              <a:rPr lang="en-US" sz="2400" b="1" dirty="0" smtClean="0">
                <a:solidFill>
                  <a:srgbClr val="0070C0"/>
                </a:solidFill>
              </a:rPr>
              <a:t>            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ИЗОТОПЫ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8418" y="7768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564564"/>
              </p:ext>
            </p:extLst>
          </p:nvPr>
        </p:nvGraphicFramePr>
        <p:xfrm>
          <a:off x="388418" y="776835"/>
          <a:ext cx="4667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Equation" r:id="rId3" imgW="469696" imgH="444307" progId="Equation.DSMT4">
                  <p:embed/>
                </p:oleObj>
              </mc:Choice>
              <mc:Fallback>
                <p:oleObj name="Equation" r:id="rId3" imgW="469696" imgH="444307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18" y="776835"/>
                        <a:ext cx="4667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00318" y="776835"/>
            <a:ext cx="108001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массовое число 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целое число, ближайшее к массе изотопа, наиболее распространенного в природе, выраженное в </a:t>
            </a:r>
            <a:r>
              <a:rPr lang="ru-RU" sz="2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а.е.м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</a:t>
            </a:r>
            <a:r>
              <a:rPr lang="ru-RU" sz="22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зарядовое число </a:t>
            </a:r>
            <a:r>
              <a:rPr lang="ru-RU" sz="22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 порядковый номер изотопа в периодической таблице</a:t>
            </a:r>
            <a:endParaRPr lang="ru-RU" sz="2200" b="1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58790" y="2223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774508"/>
              </p:ext>
            </p:extLst>
          </p:nvPr>
        </p:nvGraphicFramePr>
        <p:xfrm>
          <a:off x="3058790" y="2223385"/>
          <a:ext cx="38957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Equation" r:id="rId5" imgW="3898900" imgH="723900" progId="Equation.DSMT4">
                  <p:embed/>
                </p:oleObj>
              </mc:Choice>
              <mc:Fallback>
                <p:oleObj name="Equation" r:id="rId5" imgW="3898900" imgH="723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8790" y="2223385"/>
                        <a:ext cx="38957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29911" y="32698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596875"/>
              </p:ext>
            </p:extLst>
          </p:nvPr>
        </p:nvGraphicFramePr>
        <p:xfrm>
          <a:off x="2629911" y="3269884"/>
          <a:ext cx="4962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Equation" r:id="rId7" imgW="4965700" imgH="800100" progId="Equation.DSMT4">
                  <p:embed/>
                </p:oleObj>
              </mc:Choice>
              <mc:Fallback>
                <p:oleObj name="Equation" r:id="rId7" imgW="4965700" imgH="800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911" y="3269884"/>
                        <a:ext cx="4962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21780" y="4357544"/>
            <a:ext cx="9661491" cy="4546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</a:t>
            </a:r>
            <a:r>
              <a:rPr lang="ru-RU" sz="2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Лошмидта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Josef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Loschmidt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1821-1895)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число атомов в 1 м</a:t>
            </a:r>
            <a:r>
              <a:rPr lang="ru-RU" sz="2200" b="1" baseline="30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2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н.у</a:t>
            </a:r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629911" y="48992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058183"/>
              </p:ext>
            </p:extLst>
          </p:nvPr>
        </p:nvGraphicFramePr>
        <p:xfrm>
          <a:off x="2629911" y="4899219"/>
          <a:ext cx="48672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Equation" r:id="rId9" imgW="4864100" imgH="914400" progId="Equation.DSMT4">
                  <p:embed/>
                </p:oleObj>
              </mc:Choice>
              <mc:Fallback>
                <p:oleObj name="Equation" r:id="rId9" imgW="486410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911" y="4899219"/>
                        <a:ext cx="48672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53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1306" y="726644"/>
            <a:ext cx="10792078" cy="5391523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Chadwick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(1891-1974,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1935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100000"/>
              </a:lnSpc>
            </a:pP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–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открытие нейтрона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1924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1932)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(Be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при облучении 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- частицами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не испускают протоны; испускаемые частицы очень 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проникающие – слой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 см снижает поток на 13%; Резерфорд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предложил сложную частицу из протона и электрона)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n-US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1932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W. Heisenberg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Д.Д. Иваненко (1904-1994) </a:t>
            </a:r>
          </a:p>
          <a:p>
            <a:pPr algn="just">
              <a:lnSpc>
                <a:spcPct val="10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– протонно-нейтронная модель ядра: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протонов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A-Z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нейтронов</a:t>
            </a:r>
            <a:endParaRPr lang="en-US" sz="2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Типы ядер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изобары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протонов и нейтронов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изотопы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нейтронов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изотоны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протонов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424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Bad Script</vt:lpstr>
      <vt:lpstr>Calibri</vt:lpstr>
      <vt:lpstr>Calibri Light</vt:lpstr>
      <vt:lpstr>Symbol</vt:lpstr>
      <vt:lpstr>Times New Roman</vt:lpstr>
      <vt:lpstr>Тема Office</vt:lpstr>
      <vt:lpstr>Equation</vt:lpstr>
      <vt:lpstr>ЯДЕРНАЯ  ФИЗИКА                   3 СЕМЕСТР   </vt:lpstr>
      <vt:lpstr>- Атомный проект - ИТЭР – ТИН - ОЯТ - Расчеты = Физика ядерных реакторов   - А.Ф. Иоффе (1880-1960)  в 1902 г. защитил д.д. в Мюнхенском университете                                                                                            у В. Рентгена (1845-1923, 1901)  - И.В. Курчатов (1903-1960), Ю.Б. Харитон (1904-1996)  - И.Е. Тамм (1958), И.Н. Головин (1913-1997, с 1950 – первый зам. И.В. Курчатова)  - Л.А. Арцимович  - МЭИ:  А.Д. Сахаров, Н.С. Хлопкин, Н.Н. Пономарев-Степной,                Н.Н. Семашко, Ю.Н. Смирнов, Б.П. Голубев  - С.В. Мирнов </vt:lpstr>
      <vt:lpstr>1. Введение в ядерную физику</vt:lpstr>
      <vt:lpstr>1. Введение в ядерную физику                       падение электрона на ядро</vt:lpstr>
      <vt:lpstr>1. Введение в ядерную физику</vt:lpstr>
      <vt:lpstr>1. Введение в ядерную физику                                                    ИЗОТОПЫ</vt:lpstr>
      <vt:lpstr>1. Введение в ядерную физику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59</cp:revision>
  <dcterms:created xsi:type="dcterms:W3CDTF">2025-02-16T15:27:58Z</dcterms:created>
  <dcterms:modified xsi:type="dcterms:W3CDTF">2025-02-18T20:15:40Z</dcterms:modified>
</cp:coreProperties>
</file>