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3" r:id="rId4"/>
    <p:sldId id="265" r:id="rId5"/>
    <p:sldId id="271" r:id="rId6"/>
    <p:sldId id="266" r:id="rId7"/>
    <p:sldId id="267" r:id="rId8"/>
    <p:sldId id="268" r:id="rId9"/>
    <p:sldId id="269" r:id="rId10"/>
    <p:sldId id="270" r:id="rId11"/>
    <p:sldId id="272" r:id="rId12"/>
    <p:sldId id="274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9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E299-32E7-4329-B03F-EB16BE6BF665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11306" y="726644"/>
            <a:ext cx="10792078" cy="5391523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James Chadwick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(1891-1974,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1935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lnSpc>
                <a:spcPct val="100000"/>
              </a:lnSpc>
            </a:pP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–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открытие нейтрона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1924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1932)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(Be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при облучении </a:t>
            </a:r>
          </a:p>
          <a:p>
            <a:pPr algn="just">
              <a:lnSpc>
                <a:spcPct val="10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- частицами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не испускают протоны; испускаемые частицы очень </a:t>
            </a:r>
          </a:p>
          <a:p>
            <a:pPr algn="just">
              <a:lnSpc>
                <a:spcPct val="10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проникающие – слой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 см снижает поток на 13%; Резерфорд</a:t>
            </a:r>
          </a:p>
          <a:p>
            <a:pPr algn="just">
              <a:lnSpc>
                <a:spcPct val="10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предложил сложную частицу из протона и электрона)</a:t>
            </a: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en-US" sz="2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1932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W. Heisenberg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Д.Д. Иваненко (1904-1994) </a:t>
            </a:r>
          </a:p>
          <a:p>
            <a:pPr algn="just">
              <a:lnSpc>
                <a:spcPct val="100000"/>
              </a:lnSpc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– протонно-нейтронная модель ядра: 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протонов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A-Z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нейтронов</a:t>
            </a:r>
            <a:endParaRPr lang="en-US" sz="2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Типы ядер</a:t>
            </a: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– изобары (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разное число протонов и нейтронов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– изотопы (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разное число нейтронов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–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изотоны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разное число протонов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084" y="1804523"/>
            <a:ext cx="9144000" cy="1003414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3</a:t>
            </a:r>
            <a:r>
              <a:rPr lang="ru-RU" sz="3200" b="1" dirty="0" smtClean="0">
                <a:solidFill>
                  <a:srgbClr val="0070C0"/>
                </a:solidFill>
              </a:rPr>
              <a:t>. Энергия связи 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и устойчивость ядер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1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300836" y="1466477"/>
            <a:ext cx="10792078" cy="5391523"/>
          </a:xfrm>
        </p:spPr>
        <p:txBody>
          <a:bodyPr>
            <a:noAutofit/>
          </a:bodyPr>
          <a:lstStyle/>
          <a:p>
            <a:pPr algn="just"/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327314"/>
              </p:ext>
            </p:extLst>
          </p:nvPr>
        </p:nvGraphicFramePr>
        <p:xfrm>
          <a:off x="1189530" y="739833"/>
          <a:ext cx="28670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5" name="Equation" r:id="rId3" imgW="2870200" imgH="444500" progId="Equation.DSMT4">
                  <p:embed/>
                </p:oleObj>
              </mc:Choice>
              <mc:Fallback>
                <p:oleObj name="Equation" r:id="rId3" imgW="28702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530" y="739833"/>
                        <a:ext cx="28670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237780"/>
              </p:ext>
            </p:extLst>
          </p:nvPr>
        </p:nvGraphicFramePr>
        <p:xfrm>
          <a:off x="1189530" y="1381359"/>
          <a:ext cx="44672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6" name="Equation" r:id="rId5" imgW="4470400" imgH="508000" progId="Equation.DSMT4">
                  <p:embed/>
                </p:oleObj>
              </mc:Choice>
              <mc:Fallback>
                <p:oleObj name="Equation" r:id="rId5" imgW="4470400" imgH="50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530" y="1381359"/>
                        <a:ext cx="44672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907578" y="1187508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 связи ядра 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работа, которую необходимо совершить, чтобы разделить ядро на нуклоны без сообщения им кинетической энергии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25049" y="2203276"/>
            <a:ext cx="1327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Пример: 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712097"/>
              </p:ext>
            </p:extLst>
          </p:nvPr>
        </p:nvGraphicFramePr>
        <p:xfrm>
          <a:off x="1521346" y="2203276"/>
          <a:ext cx="4476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7" name="Equation" r:id="rId7" imgW="444307" imgH="444307" progId="Equation.DSMT4">
                  <p:embed/>
                </p:oleObj>
              </mc:Choice>
              <mc:Fallback>
                <p:oleObj name="Equation" r:id="rId7" imgW="444307" imgH="44430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346" y="2203276"/>
                        <a:ext cx="4476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311782"/>
              </p:ext>
            </p:extLst>
          </p:nvPr>
        </p:nvGraphicFramePr>
        <p:xfrm>
          <a:off x="2452254" y="2276132"/>
          <a:ext cx="8524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8" name="Equation" r:id="rId9" imgW="8521700" imgH="431800" progId="Equation.DSMT4">
                  <p:embed/>
                </p:oleObj>
              </mc:Choice>
              <mc:Fallback>
                <p:oleObj name="Equation" r:id="rId9" imgW="8521700" imgH="431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254" y="2276132"/>
                        <a:ext cx="85248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157652"/>
              </p:ext>
            </p:extLst>
          </p:nvPr>
        </p:nvGraphicFramePr>
        <p:xfrm>
          <a:off x="3956859" y="3548468"/>
          <a:ext cx="18383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9" name="Equation" r:id="rId11" imgW="1841500" imgH="279400" progId="Equation.DSMT4">
                  <p:embed/>
                </p:oleObj>
              </mc:Choice>
              <mc:Fallback>
                <p:oleObj name="Equation" r:id="rId11" imgW="1841500" imgH="279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859" y="3548468"/>
                        <a:ext cx="183832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977899" y="2978586"/>
            <a:ext cx="42116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ЭНЕРГЕТИЧЕСКИЙ ВЫХОД РЕАКЦИИ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030778" y="393482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95184" y="4262144"/>
            <a:ext cx="6590782" cy="85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Q&lt;0 –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поглощение энергии, эндотермическая реакция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&gt;0 – выделение энергии, экзотермическая реакция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30580"/>
              </p:ext>
            </p:extLst>
          </p:nvPr>
        </p:nvGraphicFramePr>
        <p:xfrm>
          <a:off x="2793076" y="5566946"/>
          <a:ext cx="51720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0" name="Equation" r:id="rId13" imgW="5168900" imgH="431800" progId="Equation.DSMT4">
                  <p:embed/>
                </p:oleObj>
              </mc:Choice>
              <mc:Fallback>
                <p:oleObj name="Equation" r:id="rId13" imgW="5168900" imgH="431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3076" y="5566946"/>
                        <a:ext cx="51720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3840480" y="62563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529372"/>
              </p:ext>
            </p:extLst>
          </p:nvPr>
        </p:nvGraphicFramePr>
        <p:xfrm>
          <a:off x="3624263" y="6256338"/>
          <a:ext cx="3632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" name="Equation" r:id="rId15" imgW="3632040" imgH="380880" progId="Equation.DSMT4">
                  <p:embed/>
                </p:oleObj>
              </mc:Choice>
              <mc:Fallback>
                <p:oleObj name="Equation" r:id="rId15" imgW="3632040" imgH="3808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6256338"/>
                        <a:ext cx="3632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3454496" y="6065308"/>
            <a:ext cx="3968769" cy="673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71"/>
          <p:cNvSpPr>
            <a:spLocks noChangeArrowheads="1"/>
          </p:cNvSpPr>
          <p:nvPr/>
        </p:nvSpPr>
        <p:spPr bwMode="auto">
          <a:xfrm>
            <a:off x="9240413" y="55518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126093"/>
              </p:ext>
            </p:extLst>
          </p:nvPr>
        </p:nvGraphicFramePr>
        <p:xfrm>
          <a:off x="9240413" y="5551877"/>
          <a:ext cx="17621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" name="Equation" r:id="rId17" imgW="1765300" imgH="965200" progId="Equation.DSMT4">
                  <p:embed/>
                </p:oleObj>
              </mc:Choice>
              <mc:Fallback>
                <p:oleObj name="Equation" r:id="rId17" imgW="1765300" imgH="96520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0413" y="5551877"/>
                        <a:ext cx="176212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9069185" y="5551877"/>
            <a:ext cx="2103120" cy="10854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433"/>
          <p:cNvSpPr>
            <a:spLocks noChangeArrowheads="1"/>
          </p:cNvSpPr>
          <p:nvPr/>
        </p:nvSpPr>
        <p:spPr bwMode="auto">
          <a:xfrm>
            <a:off x="1030778" y="41236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409555"/>
              </p:ext>
            </p:extLst>
          </p:nvPr>
        </p:nvGraphicFramePr>
        <p:xfrm>
          <a:off x="1030778" y="4123633"/>
          <a:ext cx="42291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3" name="Equation" r:id="rId19" imgW="4241800" imgH="1016000" progId="Equation.DSMT4">
                  <p:embed/>
                </p:oleObj>
              </mc:Choice>
              <mc:Fallback>
                <p:oleObj name="Equation" r:id="rId19" imgW="4241800" imgH="1016000" progId="Equation.DSMT4">
                  <p:embed/>
                  <p:pic>
                    <p:nvPicPr>
                      <p:cNvPr id="0" name="Object 4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778" y="4123633"/>
                        <a:ext cx="422910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24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6" grpId="0"/>
      <p:bldP spid="19" grpId="0"/>
      <p:bldP spid="24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300836" y="1466477"/>
            <a:ext cx="10792078" cy="5391523"/>
          </a:xfrm>
        </p:spPr>
        <p:txBody>
          <a:bodyPr>
            <a:noAutofit/>
          </a:bodyPr>
          <a:lstStyle/>
          <a:p>
            <a:pPr algn="just"/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7726" y="783558"/>
            <a:ext cx="10525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ЗАВИСИМОСТЬ УДЕЛЬНОЙ ЭНЕРГИИ СВЯЗИ ОТ МАССОВОГО ЧИСЛА ИЗОТОПА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030778" y="393482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775" y="1227392"/>
            <a:ext cx="8421782" cy="541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ИЗБЫТОК МАССЫ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1571" y="792282"/>
            <a:ext cx="1187042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ИЗБЫТОК МАССЫ: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обычно в таблицах даютс</a:t>
            </a:r>
            <a:r>
              <a:rPr lang="ru-RU" alt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 не массы ядер 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M(A,Z)</a:t>
            </a:r>
            <a:r>
              <a:rPr lang="ru-RU" alt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или их энергии связи 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W(A,Z)</a:t>
            </a:r>
            <a:r>
              <a:rPr lang="ru-RU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b="1" i="1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kumimoji="0" lang="ru-RU" altLang="ru-RU" b="1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даже не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массы атомов 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kumimoji="0" lang="ru-RU" altLang="ru-RU" b="1" i="1" u="none" strike="noStrike" cap="none" normalizeH="0" baseline="-25000" dirty="0" err="1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ат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(A,Z)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</a:t>
            </a:r>
            <a:r>
              <a:rPr kumimoji="0" lang="ru-RU" altLang="ru-RU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избыток массы </a:t>
            </a:r>
            <a:r>
              <a:rPr kumimoji="0" lang="ru-RU" altLang="ru-RU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kumimoji="0" lang="en-US" altLang="ru-RU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(A,Z)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              С помощью этого значения можно найти </a:t>
            </a:r>
            <a:r>
              <a:rPr lang="en-US" altLang="ru-RU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M(A,Z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altLang="ru-RU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W(A,Z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В</a:t>
            </a:r>
            <a:r>
              <a:rPr lang="en-US" altLang="ru-RU" b="1" i="1" baseline="-25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altLang="ru-RU" b="1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ru-RU" b="1" i="1" baseline="-25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altLang="ru-RU" b="1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ru-RU" b="1" i="1" baseline="-25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ru-RU" altLang="ru-RU" b="1" i="1" baseline="-25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ru-RU" altLang="ru-RU" b="1" strike="noStrike" cap="none" normalizeH="0" baseline="-2500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429789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880681"/>
              </p:ext>
            </p:extLst>
          </p:nvPr>
        </p:nvGraphicFramePr>
        <p:xfrm>
          <a:off x="2967038" y="1700213"/>
          <a:ext cx="51403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8" name="Equation" r:id="rId3" imgW="5143320" imgH="507960" progId="Equation.DSMT4">
                  <p:embed/>
                </p:oleObj>
              </mc:Choice>
              <mc:Fallback>
                <p:oleObj name="Equation" r:id="rId3" imgW="514332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1700213"/>
                        <a:ext cx="51403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875199"/>
              </p:ext>
            </p:extLst>
          </p:nvPr>
        </p:nvGraphicFramePr>
        <p:xfrm>
          <a:off x="374073" y="2350637"/>
          <a:ext cx="6096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9" name="Equation" r:id="rId5" imgW="6096000" imgH="1295400" progId="Equation.DSMT4">
                  <p:embed/>
                </p:oleObj>
              </mc:Choice>
              <mc:Fallback>
                <p:oleObj name="Equation" r:id="rId5" imgW="6096000" imgH="1295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73" y="2350637"/>
                        <a:ext cx="60960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421863"/>
              </p:ext>
            </p:extLst>
          </p:nvPr>
        </p:nvGraphicFramePr>
        <p:xfrm>
          <a:off x="6234546" y="2785599"/>
          <a:ext cx="3952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0" name="Equation" r:id="rId7" imgW="3949700" imgH="431800" progId="Equation.DSMT4">
                  <p:embed/>
                </p:oleObj>
              </mc:Choice>
              <mc:Fallback>
                <p:oleObj name="Equation" r:id="rId7" imgW="39497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546" y="2785599"/>
                        <a:ext cx="39528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366232"/>
              </p:ext>
            </p:extLst>
          </p:nvPr>
        </p:nvGraphicFramePr>
        <p:xfrm>
          <a:off x="3208714" y="3965003"/>
          <a:ext cx="533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1" name="Equation" r:id="rId9" imgW="5334000" imgH="381000" progId="Equation.DSMT4">
                  <p:embed/>
                </p:oleObj>
              </mc:Choice>
              <mc:Fallback>
                <p:oleObj name="Equation" r:id="rId9" imgW="5334000" imgH="38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714" y="3965003"/>
                        <a:ext cx="533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034145" y="3848793"/>
            <a:ext cx="5793971" cy="673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921697"/>
              </p:ext>
            </p:extLst>
          </p:nvPr>
        </p:nvGraphicFramePr>
        <p:xfrm>
          <a:off x="3597275" y="4751388"/>
          <a:ext cx="4721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2" name="Equation" r:id="rId11" imgW="4724280" imgH="431640" progId="Equation.DSMT4">
                  <p:embed/>
                </p:oleObj>
              </mc:Choice>
              <mc:Fallback>
                <p:oleObj name="Equation" r:id="rId11" imgW="4724280" imgH="4316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4751388"/>
                        <a:ext cx="47212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145283"/>
              </p:ext>
            </p:extLst>
          </p:nvPr>
        </p:nvGraphicFramePr>
        <p:xfrm>
          <a:off x="9210502" y="4010745"/>
          <a:ext cx="1476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3" name="Equation" r:id="rId13" imgW="1473200" imgH="431800" progId="Equation.DSMT4">
                  <p:embed/>
                </p:oleObj>
              </mc:Choice>
              <mc:Fallback>
                <p:oleObj name="Equation" r:id="rId13" imgW="1473200" imgH="431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0502" y="4010745"/>
                        <a:ext cx="1476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586221" y="52534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657835"/>
              </p:ext>
            </p:extLst>
          </p:nvPr>
        </p:nvGraphicFramePr>
        <p:xfrm>
          <a:off x="477838" y="5253038"/>
          <a:ext cx="9817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4" name="Equation" r:id="rId15" imgW="9816840" imgH="495000" progId="Equation.DSMT4">
                  <p:embed/>
                </p:oleObj>
              </mc:Choice>
              <mc:Fallback>
                <p:oleObj name="Equation" r:id="rId15" imgW="9816840" imgH="4950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5253038"/>
                        <a:ext cx="9817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525170"/>
              </p:ext>
            </p:extLst>
          </p:nvPr>
        </p:nvGraphicFramePr>
        <p:xfrm>
          <a:off x="653067" y="5982156"/>
          <a:ext cx="52863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5" name="Equation" r:id="rId17" imgW="5283200" imgH="469900" progId="Equation.DSMT4">
                  <p:embed/>
                </p:oleObj>
              </mc:Choice>
              <mc:Fallback>
                <p:oleObj name="Equation" r:id="rId17" imgW="5283200" imgH="4699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67" y="5982156"/>
                        <a:ext cx="52863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995208"/>
              </p:ext>
            </p:extLst>
          </p:nvPr>
        </p:nvGraphicFramePr>
        <p:xfrm>
          <a:off x="5683306" y="6019130"/>
          <a:ext cx="3000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6" name="Equation" r:id="rId19" imgW="2997200" imgH="431800" progId="Equation.DSMT4">
                  <p:embed/>
                </p:oleObj>
              </mc:Choice>
              <mc:Fallback>
                <p:oleObj name="Equation" r:id="rId19" imgW="2997200" imgH="431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306" y="6019130"/>
                        <a:ext cx="3000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94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11306" y="726644"/>
            <a:ext cx="10792078" cy="5391523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Paul Dirac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(1902-1984,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1933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– предсказал существование позитрона (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обнаружены в космических</a:t>
            </a:r>
          </a:p>
          <a:p>
            <a:pPr algn="just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лучах в 1932)</a:t>
            </a:r>
          </a:p>
          <a:p>
            <a:pPr algn="just"/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Wolfgang Pauli (1900-1958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– предсказал существование нейтрино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(для соблюдения баланса</a:t>
            </a:r>
          </a:p>
          <a:p>
            <a:pPr algn="just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энергии, обнаружены в 1958)</a:t>
            </a:r>
          </a:p>
          <a:p>
            <a:pPr algn="just"/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            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Единицы измерения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36376" y="8011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376511"/>
              </p:ext>
            </p:extLst>
          </p:nvPr>
        </p:nvGraphicFramePr>
        <p:xfrm>
          <a:off x="736376" y="801111"/>
          <a:ext cx="61626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" name="Equation" r:id="rId3" imgW="6159500" imgH="939800" progId="Equation.DSMT4">
                  <p:embed/>
                </p:oleObj>
              </mc:Choice>
              <mc:Fallback>
                <p:oleObj name="Equation" r:id="rId3" imgW="6159500" imgH="939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376" y="801111"/>
                        <a:ext cx="6162675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736376" y="19990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595123"/>
              </p:ext>
            </p:extLst>
          </p:nvPr>
        </p:nvGraphicFramePr>
        <p:xfrm>
          <a:off x="736376" y="1999099"/>
          <a:ext cx="46577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" name="Equation" r:id="rId5" imgW="4660900" imgH="863600" progId="Equation.DSMT4">
                  <p:embed/>
                </p:oleObj>
              </mc:Choice>
              <mc:Fallback>
                <p:oleObj name="Equation" r:id="rId5" imgW="4660900" imgH="863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376" y="1999099"/>
                        <a:ext cx="46577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655413" y="30196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522927"/>
              </p:ext>
            </p:extLst>
          </p:nvPr>
        </p:nvGraphicFramePr>
        <p:xfrm>
          <a:off x="655413" y="3019643"/>
          <a:ext cx="9477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6" name="Equation" r:id="rId7" imgW="9474200" imgH="431800" progId="Equation.DSMT4">
                  <p:embed/>
                </p:oleObj>
              </mc:Choice>
              <mc:Fallback>
                <p:oleObj name="Equation" r:id="rId7" imgW="9474200" imgH="431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13" y="3019643"/>
                        <a:ext cx="9477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9"/>
          <p:cNvSpPr>
            <a:spLocks noChangeArrowheads="1"/>
          </p:cNvSpPr>
          <p:nvPr/>
        </p:nvSpPr>
        <p:spPr bwMode="auto">
          <a:xfrm>
            <a:off x="2344189" y="39952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270373"/>
              </p:ext>
            </p:extLst>
          </p:nvPr>
        </p:nvGraphicFramePr>
        <p:xfrm>
          <a:off x="2344189" y="3995237"/>
          <a:ext cx="5038725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7" name="Equation" r:id="rId9" imgW="5041900" imgH="1536700" progId="Equation.DSMT4">
                  <p:embed/>
                </p:oleObj>
              </mc:Choice>
              <mc:Fallback>
                <p:oleObj name="Equation" r:id="rId9" imgW="5041900" imgH="15367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189" y="3995237"/>
                        <a:ext cx="5038725" cy="153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119745" y="3995237"/>
            <a:ext cx="5602779" cy="18070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2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Введение в ядерную физику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11305" y="726644"/>
            <a:ext cx="10986287" cy="5391523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 startAt="16"/>
            </a:pP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Классификация элементарных частиц</a:t>
            </a:r>
          </a:p>
          <a:p>
            <a:pPr algn="just"/>
            <a:endParaRPr lang="ru-RU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sz="2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АДРОНЫ</a:t>
            </a:r>
            <a:r>
              <a:rPr lang="ru-RU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adros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сильный, 1962)                   </a:t>
            </a:r>
            <a:r>
              <a:rPr lang="ru-RU" sz="2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ЛЕПТОНЫ</a:t>
            </a:r>
            <a:r>
              <a:rPr lang="ru-RU" sz="2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leptos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лёгкий, 1948)</a:t>
            </a: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БАРИОНЫ                             МЕЗОНЫ                        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baros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тяжелый, 1955)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состоят из 3 кварков            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СОСТОЯТ ИЗ КВАРКА И АНТИКВАРКА                 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неделимые частицы</a:t>
            </a:r>
          </a:p>
          <a:p>
            <a:pPr algn="just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НУКЛОНЫ   ГИПЕРОНЫ  </a:t>
            </a:r>
          </a:p>
          <a:p>
            <a:pPr algn="just"/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нейтрон                                                                                                        электрон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протон                                                                                                           мюон</a:t>
            </a:r>
          </a:p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нейтрино                      </a:t>
            </a:r>
          </a:p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-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лепнон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(1977, в 2 раза тяжелее нейтрона)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859484" y="2001430"/>
            <a:ext cx="796390" cy="380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688619" y="1950181"/>
            <a:ext cx="1101866" cy="4450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135744" y="2773957"/>
            <a:ext cx="10790" cy="4383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1720906" y="3438326"/>
            <a:ext cx="445063" cy="4202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864581" y="3438326"/>
            <a:ext cx="574535" cy="4202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583341" y="4165260"/>
            <a:ext cx="1" cy="487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140585" y="2001430"/>
            <a:ext cx="18883" cy="11301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8228249" y="3438326"/>
            <a:ext cx="18883" cy="11301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21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084" y="1804523"/>
            <a:ext cx="9144000" cy="63118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2. Стабильные ядра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2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2. Стабильные ядра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47958" y="668946"/>
            <a:ext cx="11392732" cy="6006983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Известно около 3000 ядер </a:t>
            </a:r>
          </a:p>
          <a:p>
            <a:pPr algn="just"/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табильные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)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        радиоактивные</a:t>
            </a:r>
          </a:p>
          <a:p>
            <a:pPr algn="just"/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457200" indent="-457200" algn="just">
              <a:buAutoNum type="arabicPeriod"/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Заряд ядра = количеству протонов </a:t>
            </a:r>
          </a:p>
          <a:p>
            <a:pPr algn="just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= количеству электронов в оболочке атома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 = номеру элемента в периодической системе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 – определяет химические свойства всех изотопов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 – определяет химическую активность</a:t>
            </a:r>
          </a:p>
          <a:p>
            <a:pPr algn="just"/>
            <a:endParaRPr lang="ru-RU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2. Закон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enri Moseley (1887-1915) </a:t>
            </a:r>
          </a:p>
          <a:p>
            <a:pPr algn="just"/>
            <a:endParaRPr lang="en-US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. Дж. Чедвик, 1920: закон сохранения заряда во всех ядерных реакциях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924637" y="1108609"/>
            <a:ext cx="1691236" cy="36414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841102" y="1096470"/>
            <a:ext cx="2008172" cy="47412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162694" y="-576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791002"/>
              </p:ext>
            </p:extLst>
          </p:nvPr>
        </p:nvGraphicFramePr>
        <p:xfrm>
          <a:off x="5330713" y="4837984"/>
          <a:ext cx="1514475" cy="470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Equation" r:id="rId3" imgW="1511300" imgH="393700" progId="Equation.DSMT4">
                  <p:embed/>
                </p:oleObj>
              </mc:Choice>
              <mc:Fallback>
                <p:oleObj name="Equation" r:id="rId3" imgW="15113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713" y="4837984"/>
                        <a:ext cx="1514475" cy="4703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53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Стабильные ядра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7703" y="813987"/>
            <a:ext cx="11587795" cy="920595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Масса ядра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7503" y="4822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674220"/>
              </p:ext>
            </p:extLst>
          </p:nvPr>
        </p:nvGraphicFramePr>
        <p:xfrm>
          <a:off x="1194703" y="1238082"/>
          <a:ext cx="7699915" cy="1753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5" name="Equation" r:id="rId3" imgW="6883400" imgH="1358900" progId="Equation.DSMT4">
                  <p:embed/>
                </p:oleObj>
              </mc:Choice>
              <mc:Fallback>
                <p:oleObj name="Equation" r:id="rId3" imgW="6883400" imgH="1358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703" y="1238082"/>
                        <a:ext cx="7699915" cy="17539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7703" y="28678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566205"/>
              </p:ext>
            </p:extLst>
          </p:nvPr>
        </p:nvGraphicFramePr>
        <p:xfrm>
          <a:off x="537703" y="2867890"/>
          <a:ext cx="85725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Equation" r:id="rId5" imgW="8572500" imgH="1981200" progId="Equation.DSMT4">
                  <p:embed/>
                </p:oleObj>
              </mc:Choice>
              <mc:Fallback>
                <p:oleObj name="Equation" r:id="rId5" imgW="8572500" imgH="198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03" y="2867890"/>
                        <a:ext cx="85725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30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9575" y="177416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Стабильные ядра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07180" y="791794"/>
            <a:ext cx="11712241" cy="920595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Ядерные реакции: не соблюдается закон сохранения массы, но</a:t>
            </a:r>
          </a:p>
          <a:p>
            <a:pPr marL="342900" indent="-342900" algn="just">
              <a:buFontTx/>
              <a:buChar char="-"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выполняется закон сохранения энергии;</a:t>
            </a:r>
          </a:p>
          <a:p>
            <a:pPr marL="342900" indent="-342900" algn="just">
              <a:buFontTx/>
              <a:buChar char="-"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выполняется закон сохранения импульса   </a:t>
            </a: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А + В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 + D</a:t>
            </a:r>
          </a:p>
          <a:p>
            <a:pPr algn="just"/>
            <a:endParaRPr lang="en-US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Масса ядра меньше суммарной массы нуклонов ядра</a:t>
            </a:r>
          </a:p>
          <a:p>
            <a:pPr algn="just"/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                         Нуклоны – связанные частицы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7503" y="4822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7703" y="28678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715437" y="1056543"/>
            <a:ext cx="1559425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455429"/>
              </p:ext>
            </p:extLst>
          </p:nvPr>
        </p:nvGraphicFramePr>
        <p:xfrm>
          <a:off x="537703" y="2953633"/>
          <a:ext cx="8771766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" name="Equation" r:id="rId3" imgW="6858000" imgH="444500" progId="Equation.DSMT4">
                  <p:embed/>
                </p:oleObj>
              </mc:Choice>
              <mc:Fallback>
                <p:oleObj name="Equation" r:id="rId3" imgW="68580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03" y="2953633"/>
                        <a:ext cx="8771766" cy="447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557083" y="40426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569518"/>
              </p:ext>
            </p:extLst>
          </p:nvPr>
        </p:nvGraphicFramePr>
        <p:xfrm>
          <a:off x="2557083" y="4042662"/>
          <a:ext cx="47148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Equation" r:id="rId5" imgW="4711700" imgH="558800" progId="Equation.DSMT4">
                  <p:embed/>
                </p:oleObj>
              </mc:Choice>
              <mc:Fallback>
                <p:oleObj name="Equation" r:id="rId5" imgW="4711700" imgH="558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083" y="4042662"/>
                        <a:ext cx="471487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443795" y="4042662"/>
            <a:ext cx="1359462" cy="6426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9575" y="177416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Стабильные ядра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07180" y="791794"/>
            <a:ext cx="11712241" cy="920595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Экспериментальная техника позволяет получать ядра  до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Z=118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числом нуклонов до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290</a:t>
            </a:r>
            <a:endParaRPr lang="ru-RU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b="1" dirty="0" smtClean="0"/>
              <a:t>- </a:t>
            </a:r>
            <a:r>
              <a:rPr lang="ru-RU" sz="2000" b="1" dirty="0"/>
              <a:t>стабильные ядра (264 шт.) с периодом полураспада более 0,5 млрд. лет</a:t>
            </a:r>
          </a:p>
          <a:p>
            <a:pPr algn="l"/>
            <a:r>
              <a:rPr lang="ru-RU" sz="2000" b="1" dirty="0" smtClean="0"/>
              <a:t>		- </a:t>
            </a:r>
            <a:r>
              <a:rPr lang="ru-RU" sz="2000" b="1" dirty="0"/>
              <a:t>радиоактивные ядра (около 2700 шт.) с периодом полураспада менее 0,5 млрд. лет</a:t>
            </a: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endParaRPr lang="en-US" sz="2200" b="1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7503" y="4822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7703" y="28678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715437" y="1056543"/>
            <a:ext cx="1559425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557083" y="40426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2" y="2000130"/>
            <a:ext cx="7672647" cy="483915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423265" y="2231315"/>
            <a:ext cx="4636835" cy="4571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точки – стабильные и долгоживущие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полоса – «линия стабильности»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&lt;40</a:t>
            </a: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число нейтронов равно числу </a:t>
            </a: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протонов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 ростом 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en-U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16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 250   </a:t>
            </a:r>
            <a:r>
              <a:rPr lang="en-US" sz="16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 1,6 </a:t>
            </a:r>
            <a:r>
              <a:rPr lang="en-US" sz="16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Z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короткодействующий характер яд. сил и рост отталкивания протонов требует </a:t>
            </a:r>
            <a:r>
              <a:rPr lang="en-U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6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тяжелые ядра более устойчивы, если в них больше нейтронов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д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обавление </a:t>
            </a:r>
            <a:r>
              <a:rPr lang="en-U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в ядро дает  </a:t>
            </a:r>
            <a:r>
              <a:rPr lang="ru-RU" sz="1600" b="1" i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–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-радиоактивность</a:t>
            </a:r>
            <a:endParaRPr lang="en-US" sz="16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07000"/>
              </a:lnSpc>
            </a:pPr>
            <a:r>
              <a:rPr lang="ru-RU" sz="1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добавление </a:t>
            </a:r>
            <a:r>
              <a:rPr lang="en-U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sz="1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в ядро дает  </a:t>
            </a:r>
            <a:r>
              <a:rPr lang="en-US" sz="1600" b="1" i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sz="1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-радиоактивность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4907" y="3735651"/>
            <a:ext cx="844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6500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7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564</Words>
  <Application>Microsoft Office PowerPoint</Application>
  <PresentationFormat>Широкоэкранный</PresentationFormat>
  <Paragraphs>117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Тема Office</vt:lpstr>
      <vt:lpstr>Equation</vt:lpstr>
      <vt:lpstr>1. Введение в ядерную физику</vt:lpstr>
      <vt:lpstr>1. Введение в ядерную физику</vt:lpstr>
      <vt:lpstr>1. Введение в ядерную физику                                   Единицы измерения</vt:lpstr>
      <vt:lpstr>1. Введение в ядерную физику</vt:lpstr>
      <vt:lpstr>2. Стабильные ядра</vt:lpstr>
      <vt:lpstr>2. Стабильные ядра</vt:lpstr>
      <vt:lpstr>2. Стабильные ядра</vt:lpstr>
      <vt:lpstr>2. Стабильные ядра</vt:lpstr>
      <vt:lpstr>2. Стабильные ядра</vt:lpstr>
      <vt:lpstr>3. Энергия связи  и устойчивость ядер</vt:lpstr>
      <vt:lpstr>2. Энергия связи и устойчивость ядер</vt:lpstr>
      <vt:lpstr>2. Энергия связи и устойчивость ядер</vt:lpstr>
      <vt:lpstr>2. Энергия связи и устойчивость ядер                       ИЗБЫТОК МАССЫ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ЯДЕРНАЯ ФИЗИКА  3 СЕМЕСТР</dc:title>
  <dc:creator>--</dc:creator>
  <cp:lastModifiedBy>--</cp:lastModifiedBy>
  <cp:revision>123</cp:revision>
  <dcterms:created xsi:type="dcterms:W3CDTF">2025-02-16T15:27:58Z</dcterms:created>
  <dcterms:modified xsi:type="dcterms:W3CDTF">2025-02-25T19:41:06Z</dcterms:modified>
</cp:coreProperties>
</file>