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5" r:id="rId3"/>
    <p:sldId id="276" r:id="rId4"/>
    <p:sldId id="277" r:id="rId5"/>
    <p:sldId id="278" r:id="rId6"/>
    <p:sldId id="283" r:id="rId7"/>
    <p:sldId id="279" r:id="rId8"/>
    <p:sldId id="280" r:id="rId9"/>
    <p:sldId id="281" r:id="rId10"/>
    <p:sldId id="282" r:id="rId11"/>
    <p:sldId id="284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9.wmf"/><Relationship Id="rId2" Type="http://schemas.openxmlformats.org/officeDocument/2006/relationships/image" Target="../media/image68.wmf"/><Relationship Id="rId1" Type="http://schemas.openxmlformats.org/officeDocument/2006/relationships/image" Target="../media/image67.wmf"/><Relationship Id="rId6" Type="http://schemas.openxmlformats.org/officeDocument/2006/relationships/image" Target="../media/image72.wmf"/><Relationship Id="rId5" Type="http://schemas.openxmlformats.org/officeDocument/2006/relationships/image" Target="../media/image71.wmf"/><Relationship Id="rId4" Type="http://schemas.openxmlformats.org/officeDocument/2006/relationships/image" Target="../media/image70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4.wmf"/><Relationship Id="rId1" Type="http://schemas.openxmlformats.org/officeDocument/2006/relationships/image" Target="../media/image73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12" Type="http://schemas.openxmlformats.org/officeDocument/2006/relationships/image" Target="../media/image21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11" Type="http://schemas.openxmlformats.org/officeDocument/2006/relationships/image" Target="../media/image20.wmf"/><Relationship Id="rId5" Type="http://schemas.openxmlformats.org/officeDocument/2006/relationships/image" Target="../media/image14.wmf"/><Relationship Id="rId10" Type="http://schemas.openxmlformats.org/officeDocument/2006/relationships/image" Target="../media/image19.wmf"/><Relationship Id="rId4" Type="http://schemas.openxmlformats.org/officeDocument/2006/relationships/image" Target="../media/image13.wmf"/><Relationship Id="rId9" Type="http://schemas.openxmlformats.org/officeDocument/2006/relationships/image" Target="../media/image1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4" Type="http://schemas.openxmlformats.org/officeDocument/2006/relationships/image" Target="../media/image25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image" Target="../media/image28.wmf"/><Relationship Id="rId7" Type="http://schemas.openxmlformats.org/officeDocument/2006/relationships/image" Target="../media/image24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0.wmf"/><Relationship Id="rId11" Type="http://schemas.openxmlformats.org/officeDocument/2006/relationships/image" Target="../media/image34.wmf"/><Relationship Id="rId5" Type="http://schemas.openxmlformats.org/officeDocument/2006/relationships/image" Target="../media/image23.wmf"/><Relationship Id="rId10" Type="http://schemas.openxmlformats.org/officeDocument/2006/relationships/image" Target="../media/image33.wmf"/><Relationship Id="rId4" Type="http://schemas.openxmlformats.org/officeDocument/2006/relationships/image" Target="../media/image29.wmf"/><Relationship Id="rId9" Type="http://schemas.openxmlformats.org/officeDocument/2006/relationships/image" Target="../media/image32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image" Target="../media/image37.wmf"/><Relationship Id="rId7" Type="http://schemas.openxmlformats.org/officeDocument/2006/relationships/image" Target="../media/image41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3" Type="http://schemas.openxmlformats.org/officeDocument/2006/relationships/image" Target="../media/image45.wmf"/><Relationship Id="rId7" Type="http://schemas.openxmlformats.org/officeDocument/2006/relationships/image" Target="../media/image49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6" Type="http://schemas.openxmlformats.org/officeDocument/2006/relationships/image" Target="../media/image48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Relationship Id="rId9" Type="http://schemas.openxmlformats.org/officeDocument/2006/relationships/image" Target="../media/image5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5" Type="http://schemas.openxmlformats.org/officeDocument/2006/relationships/image" Target="../media/image56.wmf"/><Relationship Id="rId4" Type="http://schemas.openxmlformats.org/officeDocument/2006/relationships/image" Target="../media/image5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Relationship Id="rId5" Type="http://schemas.openxmlformats.org/officeDocument/2006/relationships/image" Target="../media/image61.wmf"/><Relationship Id="rId4" Type="http://schemas.openxmlformats.org/officeDocument/2006/relationships/image" Target="../media/image6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Relationship Id="rId5" Type="http://schemas.openxmlformats.org/officeDocument/2006/relationships/image" Target="../media/image66.wmf"/><Relationship Id="rId4" Type="http://schemas.openxmlformats.org/officeDocument/2006/relationships/image" Target="../media/image6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6139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396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704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5579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722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411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7017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821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7236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356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9E299-32E7-4329-B03F-EB16BE6BF665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7202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9E299-32E7-4329-B03F-EB16BE6BF665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07454-9215-4AF1-B793-6B9198B228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003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13" Type="http://schemas.openxmlformats.org/officeDocument/2006/relationships/oleObject" Target="../embeddings/oleObject74.bin"/><Relationship Id="rId3" Type="http://schemas.openxmlformats.org/officeDocument/2006/relationships/oleObject" Target="../embeddings/oleObject69.bin"/><Relationship Id="rId7" Type="http://schemas.openxmlformats.org/officeDocument/2006/relationships/oleObject" Target="../embeddings/oleObject71.bin"/><Relationship Id="rId12" Type="http://schemas.openxmlformats.org/officeDocument/2006/relationships/image" Target="../media/image71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68.wmf"/><Relationship Id="rId11" Type="http://schemas.openxmlformats.org/officeDocument/2006/relationships/oleObject" Target="../embeddings/oleObject73.bin"/><Relationship Id="rId5" Type="http://schemas.openxmlformats.org/officeDocument/2006/relationships/oleObject" Target="../embeddings/oleObject70.bin"/><Relationship Id="rId10" Type="http://schemas.openxmlformats.org/officeDocument/2006/relationships/image" Target="../media/image70.wmf"/><Relationship Id="rId4" Type="http://schemas.openxmlformats.org/officeDocument/2006/relationships/image" Target="../media/image67.wmf"/><Relationship Id="rId9" Type="http://schemas.openxmlformats.org/officeDocument/2006/relationships/oleObject" Target="../embeddings/oleObject72.bin"/><Relationship Id="rId14" Type="http://schemas.openxmlformats.org/officeDocument/2006/relationships/image" Target="../media/image7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74.wmf"/><Relationship Id="rId5" Type="http://schemas.openxmlformats.org/officeDocument/2006/relationships/oleObject" Target="../embeddings/oleObject76.bin"/><Relationship Id="rId4" Type="http://schemas.openxmlformats.org/officeDocument/2006/relationships/image" Target="../media/image73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5.bin"/><Relationship Id="rId18" Type="http://schemas.openxmlformats.org/officeDocument/2006/relationships/image" Target="../media/image17.wmf"/><Relationship Id="rId26" Type="http://schemas.openxmlformats.org/officeDocument/2006/relationships/image" Target="../media/image21.wmf"/><Relationship Id="rId3" Type="http://schemas.openxmlformats.org/officeDocument/2006/relationships/oleObject" Target="../embeddings/oleObject10.bin"/><Relationship Id="rId21" Type="http://schemas.openxmlformats.org/officeDocument/2006/relationships/oleObject" Target="../embeddings/oleObject19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4.wmf"/><Relationship Id="rId17" Type="http://schemas.openxmlformats.org/officeDocument/2006/relationships/oleObject" Target="../embeddings/oleObject17.bin"/><Relationship Id="rId25" Type="http://schemas.openxmlformats.org/officeDocument/2006/relationships/oleObject" Target="../embeddings/oleObject21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6.wmf"/><Relationship Id="rId20" Type="http://schemas.openxmlformats.org/officeDocument/2006/relationships/image" Target="../media/image18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4.bin"/><Relationship Id="rId24" Type="http://schemas.openxmlformats.org/officeDocument/2006/relationships/image" Target="../media/image20.wmf"/><Relationship Id="rId5" Type="http://schemas.openxmlformats.org/officeDocument/2006/relationships/oleObject" Target="../embeddings/oleObject11.bin"/><Relationship Id="rId15" Type="http://schemas.openxmlformats.org/officeDocument/2006/relationships/oleObject" Target="../embeddings/oleObject16.bin"/><Relationship Id="rId23" Type="http://schemas.openxmlformats.org/officeDocument/2006/relationships/oleObject" Target="../embeddings/oleObject20.bin"/><Relationship Id="rId10" Type="http://schemas.openxmlformats.org/officeDocument/2006/relationships/image" Target="../media/image13.wmf"/><Relationship Id="rId19" Type="http://schemas.openxmlformats.org/officeDocument/2006/relationships/oleObject" Target="../embeddings/oleObject18.bin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15.wmf"/><Relationship Id="rId22" Type="http://schemas.openxmlformats.org/officeDocument/2006/relationships/image" Target="../media/image19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3.bin"/><Relationship Id="rId10" Type="http://schemas.openxmlformats.org/officeDocument/2006/relationships/image" Target="../media/image2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25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31.bin"/><Relationship Id="rId18" Type="http://schemas.openxmlformats.org/officeDocument/2006/relationships/image" Target="../media/image31.wmf"/><Relationship Id="rId3" Type="http://schemas.openxmlformats.org/officeDocument/2006/relationships/oleObject" Target="../embeddings/oleObject26.bin"/><Relationship Id="rId21" Type="http://schemas.openxmlformats.org/officeDocument/2006/relationships/oleObject" Target="../embeddings/oleObject35.bin"/><Relationship Id="rId7" Type="http://schemas.openxmlformats.org/officeDocument/2006/relationships/oleObject" Target="../embeddings/oleObject28.bin"/><Relationship Id="rId12" Type="http://schemas.openxmlformats.org/officeDocument/2006/relationships/image" Target="../media/image23.wmf"/><Relationship Id="rId17" Type="http://schemas.openxmlformats.org/officeDocument/2006/relationships/oleObject" Target="../embeddings/oleObject33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24.wmf"/><Relationship Id="rId20" Type="http://schemas.openxmlformats.org/officeDocument/2006/relationships/image" Target="../media/image32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30.bin"/><Relationship Id="rId24" Type="http://schemas.openxmlformats.org/officeDocument/2006/relationships/image" Target="../media/image34.wmf"/><Relationship Id="rId5" Type="http://schemas.openxmlformats.org/officeDocument/2006/relationships/oleObject" Target="../embeddings/oleObject27.bin"/><Relationship Id="rId15" Type="http://schemas.openxmlformats.org/officeDocument/2006/relationships/oleObject" Target="../embeddings/oleObject32.bin"/><Relationship Id="rId23" Type="http://schemas.openxmlformats.org/officeDocument/2006/relationships/oleObject" Target="../embeddings/oleObject36.bin"/><Relationship Id="rId10" Type="http://schemas.openxmlformats.org/officeDocument/2006/relationships/image" Target="../media/image29.wmf"/><Relationship Id="rId19" Type="http://schemas.openxmlformats.org/officeDocument/2006/relationships/oleObject" Target="../embeddings/oleObject34.bin"/><Relationship Id="rId4" Type="http://schemas.openxmlformats.org/officeDocument/2006/relationships/image" Target="../media/image26.wmf"/><Relationship Id="rId9" Type="http://schemas.openxmlformats.org/officeDocument/2006/relationships/oleObject" Target="../embeddings/oleObject29.bin"/><Relationship Id="rId14" Type="http://schemas.openxmlformats.org/officeDocument/2006/relationships/image" Target="../media/image30.wmf"/><Relationship Id="rId22" Type="http://schemas.openxmlformats.org/officeDocument/2006/relationships/image" Target="../media/image33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13" Type="http://schemas.openxmlformats.org/officeDocument/2006/relationships/oleObject" Target="../embeddings/oleObject42.bin"/><Relationship Id="rId18" Type="http://schemas.openxmlformats.org/officeDocument/2006/relationships/image" Target="../media/image42.w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12" Type="http://schemas.openxmlformats.org/officeDocument/2006/relationships/image" Target="../media/image39.wmf"/><Relationship Id="rId17" Type="http://schemas.openxmlformats.org/officeDocument/2006/relationships/oleObject" Target="../embeddings/oleObject44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41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36.wmf"/><Relationship Id="rId11" Type="http://schemas.openxmlformats.org/officeDocument/2006/relationships/oleObject" Target="../embeddings/oleObject41.bin"/><Relationship Id="rId5" Type="http://schemas.openxmlformats.org/officeDocument/2006/relationships/oleObject" Target="../embeddings/oleObject38.bin"/><Relationship Id="rId15" Type="http://schemas.openxmlformats.org/officeDocument/2006/relationships/oleObject" Target="../embeddings/oleObject43.bin"/><Relationship Id="rId10" Type="http://schemas.openxmlformats.org/officeDocument/2006/relationships/image" Target="../media/image38.wmf"/><Relationship Id="rId4" Type="http://schemas.openxmlformats.org/officeDocument/2006/relationships/image" Target="../media/image35.wmf"/><Relationship Id="rId9" Type="http://schemas.openxmlformats.org/officeDocument/2006/relationships/oleObject" Target="../embeddings/oleObject40.bin"/><Relationship Id="rId14" Type="http://schemas.openxmlformats.org/officeDocument/2006/relationships/image" Target="../media/image40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13" Type="http://schemas.openxmlformats.org/officeDocument/2006/relationships/oleObject" Target="../embeddings/oleObject50.bin"/><Relationship Id="rId18" Type="http://schemas.openxmlformats.org/officeDocument/2006/relationships/image" Target="../media/image50.wmf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7.bin"/><Relationship Id="rId12" Type="http://schemas.openxmlformats.org/officeDocument/2006/relationships/image" Target="../media/image47.wmf"/><Relationship Id="rId17" Type="http://schemas.openxmlformats.org/officeDocument/2006/relationships/oleObject" Target="../embeddings/oleObject52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49.wmf"/><Relationship Id="rId20" Type="http://schemas.openxmlformats.org/officeDocument/2006/relationships/image" Target="../media/image51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44.wmf"/><Relationship Id="rId11" Type="http://schemas.openxmlformats.org/officeDocument/2006/relationships/oleObject" Target="../embeddings/oleObject49.bin"/><Relationship Id="rId5" Type="http://schemas.openxmlformats.org/officeDocument/2006/relationships/oleObject" Target="../embeddings/oleObject46.bin"/><Relationship Id="rId15" Type="http://schemas.openxmlformats.org/officeDocument/2006/relationships/oleObject" Target="../embeddings/oleObject51.bin"/><Relationship Id="rId10" Type="http://schemas.openxmlformats.org/officeDocument/2006/relationships/image" Target="../media/image46.wmf"/><Relationship Id="rId19" Type="http://schemas.openxmlformats.org/officeDocument/2006/relationships/oleObject" Target="../embeddings/oleObject53.bin"/><Relationship Id="rId4" Type="http://schemas.openxmlformats.org/officeDocument/2006/relationships/image" Target="../media/image43.wmf"/><Relationship Id="rId9" Type="http://schemas.openxmlformats.org/officeDocument/2006/relationships/oleObject" Target="../embeddings/oleObject48.bin"/><Relationship Id="rId14" Type="http://schemas.openxmlformats.org/officeDocument/2006/relationships/image" Target="../media/image48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3" Type="http://schemas.openxmlformats.org/officeDocument/2006/relationships/oleObject" Target="../embeddings/oleObject54.bin"/><Relationship Id="rId7" Type="http://schemas.openxmlformats.org/officeDocument/2006/relationships/oleObject" Target="../embeddings/oleObject56.bin"/><Relationship Id="rId12" Type="http://schemas.openxmlformats.org/officeDocument/2006/relationships/image" Target="../media/image56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53.wmf"/><Relationship Id="rId11" Type="http://schemas.openxmlformats.org/officeDocument/2006/relationships/oleObject" Target="../embeddings/oleObject58.bin"/><Relationship Id="rId5" Type="http://schemas.openxmlformats.org/officeDocument/2006/relationships/oleObject" Target="../embeddings/oleObject55.bin"/><Relationship Id="rId10" Type="http://schemas.openxmlformats.org/officeDocument/2006/relationships/image" Target="../media/image55.wmf"/><Relationship Id="rId4" Type="http://schemas.openxmlformats.org/officeDocument/2006/relationships/image" Target="../media/image52.wmf"/><Relationship Id="rId9" Type="http://schemas.openxmlformats.org/officeDocument/2006/relationships/oleObject" Target="../embeddings/oleObject57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3" Type="http://schemas.openxmlformats.org/officeDocument/2006/relationships/oleObject" Target="../embeddings/oleObject59.bin"/><Relationship Id="rId7" Type="http://schemas.openxmlformats.org/officeDocument/2006/relationships/oleObject" Target="../embeddings/oleObject61.bin"/><Relationship Id="rId12" Type="http://schemas.openxmlformats.org/officeDocument/2006/relationships/image" Target="../media/image61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58.wmf"/><Relationship Id="rId11" Type="http://schemas.openxmlformats.org/officeDocument/2006/relationships/oleObject" Target="../embeddings/oleObject63.bin"/><Relationship Id="rId5" Type="http://schemas.openxmlformats.org/officeDocument/2006/relationships/oleObject" Target="../embeddings/oleObject60.bin"/><Relationship Id="rId10" Type="http://schemas.openxmlformats.org/officeDocument/2006/relationships/image" Target="../media/image60.wmf"/><Relationship Id="rId4" Type="http://schemas.openxmlformats.org/officeDocument/2006/relationships/image" Target="../media/image57.wmf"/><Relationship Id="rId9" Type="http://schemas.openxmlformats.org/officeDocument/2006/relationships/oleObject" Target="../embeddings/oleObject62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3" Type="http://schemas.openxmlformats.org/officeDocument/2006/relationships/oleObject" Target="../embeddings/oleObject64.bin"/><Relationship Id="rId7" Type="http://schemas.openxmlformats.org/officeDocument/2006/relationships/oleObject" Target="../embeddings/oleObject66.bin"/><Relationship Id="rId12" Type="http://schemas.openxmlformats.org/officeDocument/2006/relationships/image" Target="../media/image66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63.wmf"/><Relationship Id="rId11" Type="http://schemas.openxmlformats.org/officeDocument/2006/relationships/oleObject" Target="../embeddings/oleObject68.bin"/><Relationship Id="rId5" Type="http://schemas.openxmlformats.org/officeDocument/2006/relationships/oleObject" Target="../embeddings/oleObject65.bin"/><Relationship Id="rId10" Type="http://schemas.openxmlformats.org/officeDocument/2006/relationships/image" Target="../media/image65.wmf"/><Relationship Id="rId4" Type="http://schemas.openxmlformats.org/officeDocument/2006/relationships/image" Target="../media/image62.wmf"/><Relationship Id="rId9" Type="http://schemas.openxmlformats.org/officeDocument/2006/relationships/oleObject" Target="../embeddings/oleObject6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1306" y="137565"/>
            <a:ext cx="9144000" cy="436970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l"/>
            <a:r>
              <a:rPr lang="ru-RU" sz="2400" b="1" dirty="0">
                <a:solidFill>
                  <a:srgbClr val="0070C0"/>
                </a:solidFill>
              </a:rPr>
              <a:t>2</a:t>
            </a:r>
            <a:r>
              <a:rPr lang="ru-RU" sz="2400" b="1" dirty="0" smtClean="0">
                <a:solidFill>
                  <a:srgbClr val="0070C0"/>
                </a:solidFill>
              </a:rPr>
              <a:t>. Энергия связи и устойчивость ядер</a:t>
            </a:r>
            <a:r>
              <a:rPr lang="en-US" sz="2400" b="1" dirty="0" smtClean="0">
                <a:solidFill>
                  <a:srgbClr val="0070C0"/>
                </a:solidFill>
              </a:rPr>
              <a:t>                       </a:t>
            </a:r>
            <a:r>
              <a:rPr lang="ru-RU" sz="2400" b="1" u="sng" dirty="0" smtClean="0">
                <a:solidFill>
                  <a:srgbClr val="FF0000"/>
                </a:solidFill>
              </a:rPr>
              <a:t>ИЗБЫТОК МАССЫ</a:t>
            </a:r>
            <a:endParaRPr lang="ru-RU" sz="2400" b="1" u="sng" dirty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89530" y="7398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189530" y="138135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21571" y="792282"/>
            <a:ext cx="11870429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ИЗБЫТОК МАССЫ: 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обычно в таблицах даютс</a:t>
            </a:r>
            <a:r>
              <a:rPr lang="ru-RU" altLang="ru-RU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я не массы ядер </a:t>
            </a:r>
            <a:r>
              <a:rPr lang="en-US" altLang="ru-RU" b="1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M(A,Z)</a:t>
            </a:r>
            <a:r>
              <a:rPr lang="ru-RU" altLang="ru-RU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altLang="ru-RU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или их энергии связи </a:t>
            </a:r>
            <a:r>
              <a:rPr lang="en-US" altLang="ru-RU" b="1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W(A,Z)</a:t>
            </a:r>
            <a:r>
              <a:rPr lang="ru-RU" altLang="ru-RU" b="1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1" u="none" strike="noStrike" cap="none" normalizeH="0" dirty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b="1" i="1" u="none" strike="noStrike" cap="none" normalizeH="0" dirty="0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     </a:t>
            </a:r>
            <a:r>
              <a:rPr kumimoji="0" lang="ru-RU" altLang="ru-RU" b="1" u="none" strike="noStrike" cap="none" normalizeH="0" dirty="0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даже не</a:t>
            </a:r>
            <a:r>
              <a:rPr kumimoji="0" lang="ru-RU" altLang="ru-RU" b="1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массы атомов </a:t>
            </a:r>
            <a:r>
              <a:rPr kumimoji="0" lang="en-US" altLang="ru-RU" b="1" i="1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</a:t>
            </a:r>
            <a:r>
              <a:rPr kumimoji="0" lang="ru-RU" altLang="ru-RU" b="1" i="1" u="none" strike="noStrike" cap="none" normalizeH="0" baseline="-25000" dirty="0" err="1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ат</a:t>
            </a:r>
            <a:r>
              <a:rPr kumimoji="0" lang="en-US" altLang="ru-RU" b="1" i="1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(A,Z)</a:t>
            </a:r>
            <a:r>
              <a:rPr kumimoji="0" lang="ru-RU" altLang="ru-RU" b="1" i="1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kumimoji="0" lang="ru-RU" altLang="ru-RU" b="1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 </a:t>
            </a:r>
            <a:r>
              <a:rPr kumimoji="0" lang="ru-RU" altLang="ru-RU" b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избыток массы </a:t>
            </a:r>
            <a:r>
              <a:rPr kumimoji="0" lang="ru-RU" altLang="ru-RU" b="1" i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</a:t>
            </a:r>
            <a:r>
              <a:rPr kumimoji="0" lang="en-US" altLang="ru-RU" b="1" i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(A,Z)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                                       С помощью этого значения можно найти </a:t>
            </a:r>
            <a:r>
              <a:rPr lang="en-US" altLang="ru-RU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M(A,Z</a:t>
            </a:r>
            <a:r>
              <a:rPr lang="en-US" altLang="ru-RU" b="1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r>
              <a:rPr lang="ru-RU" altLang="ru-RU" b="1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altLang="ru-RU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W(A,Z</a:t>
            </a:r>
            <a:r>
              <a:rPr lang="en-US" altLang="ru-RU" b="1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r>
              <a:rPr lang="ru-RU" altLang="ru-RU" b="1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В</a:t>
            </a:r>
            <a:r>
              <a:rPr lang="en-US" altLang="ru-RU" b="1" i="1" baseline="-25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lang="en-US" altLang="ru-RU" b="1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altLang="ru-RU" b="1" i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en-US" altLang="ru-RU" b="1" i="1" baseline="-250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r>
              <a:rPr lang="en-US" altLang="ru-RU" b="1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altLang="ru-RU" b="1" i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en-US" altLang="ru-RU" b="1" i="1" baseline="-250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</a:t>
            </a:r>
            <a:r>
              <a:rPr lang="ru-RU" altLang="ru-RU" b="1" i="1" baseline="-25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kumimoji="0" lang="ru-RU" altLang="ru-RU" b="1" strike="noStrike" cap="none" normalizeH="0" baseline="-25000" dirty="0" smtClean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452254" y="227613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1429789" y="396500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208714" y="162596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9880681"/>
              </p:ext>
            </p:extLst>
          </p:nvPr>
        </p:nvGraphicFramePr>
        <p:xfrm>
          <a:off x="2967038" y="1700213"/>
          <a:ext cx="5140325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78" name="Equation" r:id="rId3" imgW="5143320" imgH="507960" progId="Equation.DSMT4">
                  <p:embed/>
                </p:oleObj>
              </mc:Choice>
              <mc:Fallback>
                <p:oleObj name="Equation" r:id="rId3" imgW="5143320" imgH="50796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7038" y="1700213"/>
                        <a:ext cx="5140325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374073" y="235063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4875199"/>
              </p:ext>
            </p:extLst>
          </p:nvPr>
        </p:nvGraphicFramePr>
        <p:xfrm>
          <a:off x="374073" y="2350637"/>
          <a:ext cx="60960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79" name="Equation" r:id="rId5" imgW="6096000" imgH="1295400" progId="Equation.DSMT4">
                  <p:embed/>
                </p:oleObj>
              </mc:Choice>
              <mc:Fallback>
                <p:oleObj name="Equation" r:id="rId5" imgW="6096000" imgH="1295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073" y="2350637"/>
                        <a:ext cx="6096000" cy="129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6234546" y="278559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2421863"/>
              </p:ext>
            </p:extLst>
          </p:nvPr>
        </p:nvGraphicFramePr>
        <p:xfrm>
          <a:off x="6234546" y="2785599"/>
          <a:ext cx="39528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80" name="Equation" r:id="rId7" imgW="3949700" imgH="431800" progId="Equation.DSMT4">
                  <p:embed/>
                </p:oleObj>
              </mc:Choice>
              <mc:Fallback>
                <p:oleObj name="Equation" r:id="rId7" imgW="3949700" imgH="431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4546" y="2785599"/>
                        <a:ext cx="395287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3208714" y="396500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9" name="Объект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8366232"/>
              </p:ext>
            </p:extLst>
          </p:nvPr>
        </p:nvGraphicFramePr>
        <p:xfrm>
          <a:off x="3208714" y="3965003"/>
          <a:ext cx="53340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81" name="Equation" r:id="rId9" imgW="5334000" imgH="381000" progId="Equation.DSMT4">
                  <p:embed/>
                </p:oleObj>
              </mc:Choice>
              <mc:Fallback>
                <p:oleObj name="Equation" r:id="rId9" imgW="5334000" imgH="3810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8714" y="3965003"/>
                        <a:ext cx="53340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Прямоугольник 20"/>
          <p:cNvSpPr/>
          <p:nvPr/>
        </p:nvSpPr>
        <p:spPr>
          <a:xfrm>
            <a:off x="3034145" y="3848793"/>
            <a:ext cx="5793971" cy="67333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307603" y="481409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3" name="Объект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0921697"/>
              </p:ext>
            </p:extLst>
          </p:nvPr>
        </p:nvGraphicFramePr>
        <p:xfrm>
          <a:off x="3597275" y="4751388"/>
          <a:ext cx="47212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82" name="Equation" r:id="rId11" imgW="4724280" imgH="431640" progId="Equation.DSMT4">
                  <p:embed/>
                </p:oleObj>
              </mc:Choice>
              <mc:Fallback>
                <p:oleObj name="Equation" r:id="rId11" imgW="4724280" imgH="43164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7275" y="4751388"/>
                        <a:ext cx="472122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9210502" y="401074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5" name="Объект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0145283"/>
              </p:ext>
            </p:extLst>
          </p:nvPr>
        </p:nvGraphicFramePr>
        <p:xfrm>
          <a:off x="9210502" y="4010745"/>
          <a:ext cx="14763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83" name="Equation" r:id="rId13" imgW="1473200" imgH="431800" progId="Equation.DSMT4">
                  <p:embed/>
                </p:oleObj>
              </mc:Choice>
              <mc:Fallback>
                <p:oleObj name="Equation" r:id="rId13" imgW="1473200" imgH="43180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10502" y="4010745"/>
                        <a:ext cx="147637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ctangle 31"/>
          <p:cNvSpPr>
            <a:spLocks noChangeArrowheads="1"/>
          </p:cNvSpPr>
          <p:nvPr/>
        </p:nvSpPr>
        <p:spPr bwMode="auto">
          <a:xfrm>
            <a:off x="586221" y="525349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7" name="Объект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4657835"/>
              </p:ext>
            </p:extLst>
          </p:nvPr>
        </p:nvGraphicFramePr>
        <p:xfrm>
          <a:off x="477838" y="5253038"/>
          <a:ext cx="98171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84" name="Equation" r:id="rId15" imgW="9816840" imgH="495000" progId="Equation.DSMT4">
                  <p:embed/>
                </p:oleObj>
              </mc:Choice>
              <mc:Fallback>
                <p:oleObj name="Equation" r:id="rId15" imgW="9816840" imgH="495000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838" y="5253038"/>
                        <a:ext cx="98171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9" name="Объект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0525170"/>
              </p:ext>
            </p:extLst>
          </p:nvPr>
        </p:nvGraphicFramePr>
        <p:xfrm>
          <a:off x="653067" y="5982156"/>
          <a:ext cx="52863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85" name="Equation" r:id="rId17" imgW="5283200" imgH="469900" progId="Equation.DSMT4">
                  <p:embed/>
                </p:oleObj>
              </mc:Choice>
              <mc:Fallback>
                <p:oleObj name="Equation" r:id="rId17" imgW="5283200" imgH="469900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067" y="5982156"/>
                        <a:ext cx="5286375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Rectangle 43"/>
          <p:cNvSpPr>
            <a:spLocks noChangeArrowheads="1"/>
          </p:cNvSpPr>
          <p:nvPr/>
        </p:nvSpPr>
        <p:spPr bwMode="auto">
          <a:xfrm>
            <a:off x="63845" y="1421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1" name="Объект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8995208"/>
              </p:ext>
            </p:extLst>
          </p:nvPr>
        </p:nvGraphicFramePr>
        <p:xfrm>
          <a:off x="5683306" y="6019130"/>
          <a:ext cx="30003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86" name="Equation" r:id="rId19" imgW="2997200" imgH="431800" progId="Equation.DSMT4">
                  <p:embed/>
                </p:oleObj>
              </mc:Choice>
              <mc:Fallback>
                <p:oleObj name="Equation" r:id="rId19" imgW="2997200" imgH="431800" progId="Equation.DSMT4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3306" y="6019130"/>
                        <a:ext cx="300037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2949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1306" y="137565"/>
            <a:ext cx="9144000" cy="436970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pPr algn="l"/>
            <a:r>
              <a:rPr lang="ru-RU" sz="2400" b="1" dirty="0" smtClean="0">
                <a:solidFill>
                  <a:srgbClr val="0070C0"/>
                </a:solidFill>
              </a:rPr>
              <a:t>ПРАКТИЧЕСКОЕ ЗАНЯТИЕ №1              </a:t>
            </a:r>
            <a:r>
              <a:rPr lang="ru-RU" sz="2400" b="1" u="sng" dirty="0" smtClean="0">
                <a:solidFill>
                  <a:srgbClr val="FF0000"/>
                </a:solidFill>
              </a:rPr>
              <a:t>ОСНОВНЫЕ СВОЙСТВА АТОМНЫХ ЯДЕР</a:t>
            </a:r>
            <a:endParaRPr lang="ru-RU" sz="2400" b="1" u="sng" dirty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89530" y="7398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189530" y="138135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3845" y="743382"/>
            <a:ext cx="1188221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solidFill>
                  <a:srgbClr val="FF0000"/>
                </a:solidFill>
              </a:rPr>
              <a:t>Задача </a:t>
            </a:r>
            <a:r>
              <a:rPr lang="en-US" sz="2000" dirty="0" smtClean="0">
                <a:solidFill>
                  <a:srgbClr val="FF0000"/>
                </a:solidFill>
              </a:rPr>
              <a:t>4 </a:t>
            </a:r>
            <a:r>
              <a:rPr lang="ru-RU" dirty="0"/>
              <a:t>Найдите энергию, выделяющуюся </a:t>
            </a:r>
            <a:r>
              <a:rPr lang="ru-RU" dirty="0" smtClean="0"/>
              <a:t>в следующей термоядерной реакции:</a:t>
            </a:r>
            <a:endParaRPr kumimoji="0" lang="ru-RU" altLang="ru-RU" b="1" strike="noStrike" cap="none" normalizeH="0" baseline="-2500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2410691" y="670095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208714" y="162596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6234546" y="278559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3208714" y="396500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307603" y="481409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9210502" y="401074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" name="Rectangle 31"/>
          <p:cNvSpPr>
            <a:spLocks noChangeArrowheads="1"/>
          </p:cNvSpPr>
          <p:nvPr/>
        </p:nvSpPr>
        <p:spPr bwMode="auto">
          <a:xfrm>
            <a:off x="1775751" y="772921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" name="Rectangle 43"/>
          <p:cNvSpPr>
            <a:spLocks noChangeArrowheads="1"/>
          </p:cNvSpPr>
          <p:nvPr/>
        </p:nvSpPr>
        <p:spPr bwMode="auto">
          <a:xfrm>
            <a:off x="63845" y="1421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6" name="Rectangle 9"/>
          <p:cNvSpPr>
            <a:spLocks noChangeArrowheads="1"/>
          </p:cNvSpPr>
          <p:nvPr/>
        </p:nvSpPr>
        <p:spPr bwMode="auto">
          <a:xfrm>
            <a:off x="5534952" y="138235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2" name="Rectangle 15"/>
          <p:cNvSpPr>
            <a:spLocks noChangeArrowheads="1"/>
          </p:cNvSpPr>
          <p:nvPr/>
        </p:nvSpPr>
        <p:spPr bwMode="auto">
          <a:xfrm>
            <a:off x="6853954" y="216011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18485" y="23764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4572000" y="24262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" name="Rectangle 2"/>
          <p:cNvSpPr>
            <a:spLocks noChangeArrowheads="1"/>
          </p:cNvSpPr>
          <p:nvPr/>
        </p:nvSpPr>
        <p:spPr bwMode="auto">
          <a:xfrm>
            <a:off x="374073" y="15371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3" name="Rectangle 7"/>
          <p:cNvSpPr>
            <a:spLocks noChangeArrowheads="1"/>
          </p:cNvSpPr>
          <p:nvPr/>
        </p:nvSpPr>
        <p:spPr bwMode="auto">
          <a:xfrm>
            <a:off x="980902" y="27359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" name="Rectangle 12"/>
          <p:cNvSpPr>
            <a:spLocks noChangeArrowheads="1"/>
          </p:cNvSpPr>
          <p:nvPr/>
        </p:nvSpPr>
        <p:spPr bwMode="auto">
          <a:xfrm>
            <a:off x="1174581" y="461160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" name="Rectangle 14"/>
          <p:cNvSpPr>
            <a:spLocks noChangeArrowheads="1"/>
          </p:cNvSpPr>
          <p:nvPr/>
        </p:nvSpPr>
        <p:spPr bwMode="auto">
          <a:xfrm>
            <a:off x="1005840" y="447622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93679" y="123432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7714469"/>
              </p:ext>
            </p:extLst>
          </p:nvPr>
        </p:nvGraphicFramePr>
        <p:xfrm>
          <a:off x="193679" y="1234320"/>
          <a:ext cx="294322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94" name="Equation" r:id="rId3" imgW="2946400" imgH="444500" progId="Equation.DSMT4">
                  <p:embed/>
                </p:oleObj>
              </mc:Choice>
              <mc:Fallback>
                <p:oleObj name="Equation" r:id="rId3" imgW="2946400" imgH="4445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679" y="1234320"/>
                        <a:ext cx="2943225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3849027" y="129325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1" name="Объект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1928716"/>
              </p:ext>
            </p:extLst>
          </p:nvPr>
        </p:nvGraphicFramePr>
        <p:xfrm>
          <a:off x="3652838" y="1249363"/>
          <a:ext cx="2079625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95" name="Equation" r:id="rId5" imgW="2082600" imgH="431640" progId="Equation.DSMT4">
                  <p:embed/>
                </p:oleObj>
              </mc:Choice>
              <mc:Fallback>
                <p:oleObj name="Equation" r:id="rId5" imgW="2082600" imgH="4316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2838" y="1249363"/>
                        <a:ext cx="2079625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6069218" y="123047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5" name="Объект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5496729"/>
              </p:ext>
            </p:extLst>
          </p:nvPr>
        </p:nvGraphicFramePr>
        <p:xfrm>
          <a:off x="6138706" y="1208028"/>
          <a:ext cx="1506538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96" name="Equation" r:id="rId7" imgW="1511280" imgH="558720" progId="Equation.DSMT4">
                  <p:embed/>
                </p:oleObj>
              </mc:Choice>
              <mc:Fallback>
                <p:oleObj name="Equation" r:id="rId7" imgW="1511280" imgH="55872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8706" y="1208028"/>
                        <a:ext cx="1506538" cy="554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Прямоугольник 42"/>
          <p:cNvSpPr/>
          <p:nvPr/>
        </p:nvSpPr>
        <p:spPr>
          <a:xfrm>
            <a:off x="586221" y="1857702"/>
            <a:ext cx="48673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</a:rPr>
              <a:t>Используем таблицу масс изотопов в </a:t>
            </a:r>
            <a:r>
              <a:rPr lang="ru-RU" dirty="0" err="1">
                <a:latin typeface="Arial" panose="020B0604020202020204" pitchFamily="34" charset="0"/>
                <a:ea typeface="Calibri" panose="020F0502020204030204" pitchFamily="34" charset="0"/>
              </a:rPr>
              <a:t>а.е.м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  <a:endParaRPr lang="ru-RU" dirty="0"/>
          </a:p>
        </p:txBody>
      </p:sp>
      <p:sp>
        <p:nvSpPr>
          <p:cNvPr id="45" name="Rectangle 11"/>
          <p:cNvSpPr>
            <a:spLocks noChangeArrowheads="1"/>
          </p:cNvSpPr>
          <p:nvPr/>
        </p:nvSpPr>
        <p:spPr bwMode="auto">
          <a:xfrm>
            <a:off x="1189530" y="247572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6" name="Объект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4007279"/>
              </p:ext>
            </p:extLst>
          </p:nvPr>
        </p:nvGraphicFramePr>
        <p:xfrm>
          <a:off x="1189530" y="2475720"/>
          <a:ext cx="53721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97" name="Equation" r:id="rId9" imgW="5372100" imgH="838200" progId="Equation.DSMT4">
                  <p:embed/>
                </p:oleObj>
              </mc:Choice>
              <mc:Fallback>
                <p:oleObj name="Equation" r:id="rId9" imgW="5372100" imgH="8382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9530" y="2475720"/>
                        <a:ext cx="53721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Rectangle 13"/>
          <p:cNvSpPr>
            <a:spLocks noChangeArrowheads="1"/>
          </p:cNvSpPr>
          <p:nvPr/>
        </p:nvSpPr>
        <p:spPr bwMode="auto">
          <a:xfrm>
            <a:off x="1284203" y="365178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8" name="Объект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6314789"/>
              </p:ext>
            </p:extLst>
          </p:nvPr>
        </p:nvGraphicFramePr>
        <p:xfrm>
          <a:off x="1284203" y="3651789"/>
          <a:ext cx="42481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98" name="Equation" r:id="rId11" imgW="4254500" imgH="381000" progId="Equation.DSMT4">
                  <p:embed/>
                </p:oleObj>
              </mc:Choice>
              <mc:Fallback>
                <p:oleObj name="Equation" r:id="rId11" imgW="4254500" imgH="3810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4203" y="3651789"/>
                        <a:ext cx="424815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Rectangle 15"/>
          <p:cNvSpPr>
            <a:spLocks noChangeArrowheads="1"/>
          </p:cNvSpPr>
          <p:nvPr/>
        </p:nvSpPr>
        <p:spPr bwMode="auto">
          <a:xfrm>
            <a:off x="1284203" y="428098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0" name="Объект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0679725"/>
              </p:ext>
            </p:extLst>
          </p:nvPr>
        </p:nvGraphicFramePr>
        <p:xfrm>
          <a:off x="1284203" y="4280986"/>
          <a:ext cx="4581525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99" name="Equation" r:id="rId13" imgW="4584700" imgH="342900" progId="Equation.DSMT4">
                  <p:embed/>
                </p:oleObj>
              </mc:Choice>
              <mc:Fallback>
                <p:oleObj name="Equation" r:id="rId13" imgW="4584700" imgH="3429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4203" y="4280986"/>
                        <a:ext cx="4581525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73346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  <p:bldP spid="43" grpId="0"/>
      <p:bldP spid="4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1306" y="137565"/>
            <a:ext cx="9144000" cy="436970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pPr algn="l"/>
            <a:r>
              <a:rPr lang="ru-RU" sz="2400" b="1" dirty="0" smtClean="0">
                <a:solidFill>
                  <a:srgbClr val="0070C0"/>
                </a:solidFill>
              </a:rPr>
              <a:t>ПРАКТИЧЕСКОЕ ЗАНЯТИЕ №1              </a:t>
            </a:r>
            <a:r>
              <a:rPr lang="ru-RU" sz="2400" b="1" u="sng" dirty="0" smtClean="0">
                <a:solidFill>
                  <a:srgbClr val="FF0000"/>
                </a:solidFill>
              </a:rPr>
              <a:t>ОСНОВНЫЕ СВОЙСТВА АТОМНЫХ ЯДЕР</a:t>
            </a:r>
            <a:endParaRPr lang="ru-RU" sz="2400" b="1" u="sng" dirty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89530" y="7398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189530" y="138135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3845" y="743382"/>
            <a:ext cx="1188221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solidFill>
                  <a:srgbClr val="FF0000"/>
                </a:solidFill>
              </a:rPr>
              <a:t>Задача </a:t>
            </a:r>
            <a:r>
              <a:rPr lang="ru-RU" sz="2000" dirty="0" smtClean="0">
                <a:solidFill>
                  <a:srgbClr val="FF0000"/>
                </a:solidFill>
              </a:rPr>
              <a:t>5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Какое из ядер более устойчиво:  Н(3,1) или Не(3,2) ?</a:t>
            </a:r>
            <a:endParaRPr kumimoji="0" lang="ru-RU" altLang="ru-RU" b="1" strike="noStrike" cap="none" normalizeH="0" baseline="-2500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2410691" y="670095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208714" y="162596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6234546" y="278559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307603" y="481409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9210502" y="401074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" name="Rectangle 31"/>
          <p:cNvSpPr>
            <a:spLocks noChangeArrowheads="1"/>
          </p:cNvSpPr>
          <p:nvPr/>
        </p:nvSpPr>
        <p:spPr bwMode="auto">
          <a:xfrm>
            <a:off x="1775751" y="772921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" name="Rectangle 43"/>
          <p:cNvSpPr>
            <a:spLocks noChangeArrowheads="1"/>
          </p:cNvSpPr>
          <p:nvPr/>
        </p:nvSpPr>
        <p:spPr bwMode="auto">
          <a:xfrm>
            <a:off x="63845" y="1421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6" name="Rectangle 9"/>
          <p:cNvSpPr>
            <a:spLocks noChangeArrowheads="1"/>
          </p:cNvSpPr>
          <p:nvPr/>
        </p:nvSpPr>
        <p:spPr bwMode="auto">
          <a:xfrm>
            <a:off x="5534952" y="138235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2" name="Rectangle 15"/>
          <p:cNvSpPr>
            <a:spLocks noChangeArrowheads="1"/>
          </p:cNvSpPr>
          <p:nvPr/>
        </p:nvSpPr>
        <p:spPr bwMode="auto">
          <a:xfrm>
            <a:off x="6853954" y="216011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18485" y="23764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4572000" y="24262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" name="Rectangle 2"/>
          <p:cNvSpPr>
            <a:spLocks noChangeArrowheads="1"/>
          </p:cNvSpPr>
          <p:nvPr/>
        </p:nvSpPr>
        <p:spPr bwMode="auto">
          <a:xfrm>
            <a:off x="374073" y="15371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3" name="Rectangle 7"/>
          <p:cNvSpPr>
            <a:spLocks noChangeArrowheads="1"/>
          </p:cNvSpPr>
          <p:nvPr/>
        </p:nvSpPr>
        <p:spPr bwMode="auto">
          <a:xfrm>
            <a:off x="980902" y="27359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93679" y="123432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3849027" y="129325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6069218" y="123047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586221" y="1857702"/>
            <a:ext cx="47256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</a:rPr>
              <a:t>Используем таблицу масс изотопов в </a:t>
            </a: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</a:rPr>
              <a:t>МэВ</a:t>
            </a:r>
            <a:endParaRPr lang="ru-RU" dirty="0"/>
          </a:p>
        </p:txBody>
      </p:sp>
      <p:sp>
        <p:nvSpPr>
          <p:cNvPr id="45" name="Rectangle 11"/>
          <p:cNvSpPr>
            <a:spLocks noChangeArrowheads="1"/>
          </p:cNvSpPr>
          <p:nvPr/>
        </p:nvSpPr>
        <p:spPr bwMode="auto">
          <a:xfrm>
            <a:off x="1189530" y="247572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7" name="Rectangle 13"/>
          <p:cNvSpPr>
            <a:spLocks noChangeArrowheads="1"/>
          </p:cNvSpPr>
          <p:nvPr/>
        </p:nvSpPr>
        <p:spPr bwMode="auto">
          <a:xfrm>
            <a:off x="1284203" y="365178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9" name="Rectangle 15"/>
          <p:cNvSpPr>
            <a:spLocks noChangeArrowheads="1"/>
          </p:cNvSpPr>
          <p:nvPr/>
        </p:nvSpPr>
        <p:spPr bwMode="auto">
          <a:xfrm>
            <a:off x="1870424" y="66930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" name="Прямоугольник 50"/>
          <p:cNvSpPr/>
          <p:nvPr/>
        </p:nvSpPr>
        <p:spPr>
          <a:xfrm>
            <a:off x="3123875" y="4447058"/>
            <a:ext cx="2788905" cy="15855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775970" algn="l"/>
              </a:tabLst>
            </a:pP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Домашнее задание: 4.2</a:t>
            </a: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en-US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775970" algn="l"/>
              </a:tabLst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</a:t>
            </a: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8, </a:t>
            </a:r>
            <a:endParaRPr lang="en-US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775970" algn="l"/>
              </a:tabLst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</a:t>
            </a: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9,</a:t>
            </a:r>
            <a:endParaRPr lang="en-US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775970" algn="l"/>
              </a:tabLst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</a:t>
            </a: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</a:t>
            </a:r>
            <a:endParaRPr lang="ru-RU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86221" y="241201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0204207"/>
              </p:ext>
            </p:extLst>
          </p:nvPr>
        </p:nvGraphicFramePr>
        <p:xfrm>
          <a:off x="586221" y="2412014"/>
          <a:ext cx="722947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1" name="Equation" r:id="rId3" imgW="7226300" imgH="444500" progId="Equation.DSMT4">
                  <p:embed/>
                </p:oleObj>
              </mc:Choice>
              <mc:Fallback>
                <p:oleObj name="Equation" r:id="rId3" imgW="7226300" imgH="4445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221" y="2412014"/>
                        <a:ext cx="7229475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Rectangle 4"/>
          <p:cNvSpPr>
            <a:spLocks noChangeArrowheads="1"/>
          </p:cNvSpPr>
          <p:nvPr/>
        </p:nvSpPr>
        <p:spPr bwMode="auto">
          <a:xfrm>
            <a:off x="586221" y="310774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2" name="Объект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4342686"/>
              </p:ext>
            </p:extLst>
          </p:nvPr>
        </p:nvGraphicFramePr>
        <p:xfrm>
          <a:off x="586221" y="3107749"/>
          <a:ext cx="713422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2" name="Equation" r:id="rId5" imgW="7124700" imgH="444500" progId="Equation.DSMT4">
                  <p:embed/>
                </p:oleObj>
              </mc:Choice>
              <mc:Fallback>
                <p:oleObj name="Equation" r:id="rId5" imgW="7124700" imgH="4445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221" y="3107749"/>
                        <a:ext cx="7134225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374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43" grpId="0"/>
      <p:bldP spid="5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1306" y="137565"/>
            <a:ext cx="9144000" cy="436970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l"/>
            <a:r>
              <a:rPr lang="ru-RU" sz="2400" b="1" dirty="0">
                <a:solidFill>
                  <a:srgbClr val="0070C0"/>
                </a:solidFill>
              </a:rPr>
              <a:t>2</a:t>
            </a:r>
            <a:r>
              <a:rPr lang="ru-RU" sz="2400" b="1" dirty="0" smtClean="0">
                <a:solidFill>
                  <a:srgbClr val="0070C0"/>
                </a:solidFill>
              </a:rPr>
              <a:t>. Энергия связи и устойчивость ядер</a:t>
            </a:r>
            <a:r>
              <a:rPr lang="en-US" sz="2400" b="1" dirty="0" smtClean="0">
                <a:solidFill>
                  <a:srgbClr val="0070C0"/>
                </a:solidFill>
              </a:rPr>
              <a:t>                       </a:t>
            </a:r>
            <a:r>
              <a:rPr lang="ru-RU" sz="2400" b="1" u="sng" dirty="0" smtClean="0">
                <a:solidFill>
                  <a:srgbClr val="FF0000"/>
                </a:solidFill>
              </a:rPr>
              <a:t>ИЗБЫТОК МАССЫ</a:t>
            </a:r>
            <a:endParaRPr lang="ru-RU" sz="2400" b="1" u="sng" dirty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89530" y="7398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189530" y="138135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452254" y="227613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7877228" y="476938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208714" y="162596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374073" y="235063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6234546" y="278559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3208714" y="396500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307603" y="481409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9210502" y="401074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" name="Rectangle 31"/>
          <p:cNvSpPr>
            <a:spLocks noChangeArrowheads="1"/>
          </p:cNvSpPr>
          <p:nvPr/>
        </p:nvSpPr>
        <p:spPr bwMode="auto">
          <a:xfrm>
            <a:off x="45544" y="3547713"/>
            <a:ext cx="69833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b="1" dirty="0" smtClean="0"/>
              <a:t>1. Энергия </a:t>
            </a:r>
            <a:r>
              <a:rPr lang="ru-RU" b="1" dirty="0"/>
              <a:t>отделения </a:t>
            </a:r>
            <a:r>
              <a:rPr lang="ru-RU" b="1" dirty="0" smtClean="0"/>
              <a:t>нейтрона</a:t>
            </a:r>
            <a:r>
              <a:rPr lang="en-US" b="1" dirty="0" smtClean="0"/>
              <a:t> (</a:t>
            </a:r>
            <a:r>
              <a:rPr lang="ru-RU" b="1" dirty="0" smtClean="0"/>
              <a:t>энергия </a:t>
            </a:r>
            <a:r>
              <a:rPr lang="ru-RU" b="1" dirty="0"/>
              <a:t>связи нейтрона с ядром):</a:t>
            </a:r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" name="Rectangle 43"/>
          <p:cNvSpPr>
            <a:spLocks noChangeArrowheads="1"/>
          </p:cNvSpPr>
          <p:nvPr/>
        </p:nvSpPr>
        <p:spPr bwMode="auto">
          <a:xfrm>
            <a:off x="63845" y="1421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07723" y="7902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8798344"/>
              </p:ext>
            </p:extLst>
          </p:nvPr>
        </p:nvGraphicFramePr>
        <p:xfrm>
          <a:off x="1806575" y="806450"/>
          <a:ext cx="36290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5" name="Equation" r:id="rId3" imgW="3632040" imgH="431640" progId="Equation.DSMT4">
                  <p:embed/>
                </p:oleObj>
              </mc:Choice>
              <mc:Fallback>
                <p:oleObj name="Equation" r:id="rId3" imgW="3632040" imgH="43164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6575" y="806450"/>
                        <a:ext cx="362902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Прямоугольник 31"/>
          <p:cNvSpPr/>
          <p:nvPr/>
        </p:nvSpPr>
        <p:spPr>
          <a:xfrm>
            <a:off x="1791061" y="750442"/>
            <a:ext cx="3633324" cy="57107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1105053" y="151327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4" name="Объект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9319118"/>
              </p:ext>
            </p:extLst>
          </p:nvPr>
        </p:nvGraphicFramePr>
        <p:xfrm>
          <a:off x="1105053" y="1513279"/>
          <a:ext cx="7743825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6" name="Equation" r:id="rId5" imgW="7747000" imgH="508000" progId="Equation.DSMT4">
                  <p:embed/>
                </p:oleObj>
              </mc:Choice>
              <mc:Fallback>
                <p:oleObj name="Equation" r:id="rId5" imgW="7747000" imgH="508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5053" y="1513279"/>
                        <a:ext cx="7743825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6447439" y="80438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6" name="Объект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1779789"/>
              </p:ext>
            </p:extLst>
          </p:nvPr>
        </p:nvGraphicFramePr>
        <p:xfrm>
          <a:off x="6447439" y="804382"/>
          <a:ext cx="23241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7" name="Equation" r:id="rId7" imgW="2324100" imgH="431800" progId="Equation.DSMT4">
                  <p:embed/>
                </p:oleObj>
              </mc:Choice>
              <mc:Fallback>
                <p:oleObj name="Equation" r:id="rId7" imgW="2324100" imgH="431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7439" y="804382"/>
                        <a:ext cx="2324100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Прямоугольник 36"/>
          <p:cNvSpPr/>
          <p:nvPr/>
        </p:nvSpPr>
        <p:spPr>
          <a:xfrm>
            <a:off x="6352248" y="750442"/>
            <a:ext cx="2670371" cy="57107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Rectangle 12"/>
          <p:cNvSpPr>
            <a:spLocks noChangeArrowheads="1"/>
          </p:cNvSpPr>
          <p:nvPr/>
        </p:nvSpPr>
        <p:spPr bwMode="auto">
          <a:xfrm>
            <a:off x="1105053" y="21120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9" name="Объект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365756"/>
              </p:ext>
            </p:extLst>
          </p:nvPr>
        </p:nvGraphicFramePr>
        <p:xfrm>
          <a:off x="1105053" y="2112050"/>
          <a:ext cx="575310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8" name="Equation" r:id="rId9" imgW="5753100" imgH="469900" progId="Equation.DSMT4">
                  <p:embed/>
                </p:oleObj>
              </mc:Choice>
              <mc:Fallback>
                <p:oleObj name="Equation" r:id="rId9" imgW="5753100" imgH="4699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5053" y="2112050"/>
                        <a:ext cx="5753100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Rectangle 18"/>
          <p:cNvSpPr>
            <a:spLocks noChangeArrowheads="1"/>
          </p:cNvSpPr>
          <p:nvPr/>
        </p:nvSpPr>
        <p:spPr bwMode="auto">
          <a:xfrm>
            <a:off x="2925481" y="28335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1" name="Объект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9872545"/>
              </p:ext>
            </p:extLst>
          </p:nvPr>
        </p:nvGraphicFramePr>
        <p:xfrm>
          <a:off x="2817813" y="2833688"/>
          <a:ext cx="48926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9" name="Equation" r:id="rId11" imgW="4889160" imgH="431640" progId="Equation.DSMT4">
                  <p:embed/>
                </p:oleObj>
              </mc:Choice>
              <mc:Fallback>
                <p:oleObj name="Equation" r:id="rId11" imgW="4889160" imgH="43164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7813" y="2833688"/>
                        <a:ext cx="489267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Прямоугольник 41"/>
          <p:cNvSpPr/>
          <p:nvPr/>
        </p:nvSpPr>
        <p:spPr>
          <a:xfrm>
            <a:off x="2718924" y="2785599"/>
            <a:ext cx="5017062" cy="621148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Rectangle 30"/>
          <p:cNvSpPr>
            <a:spLocks noChangeArrowheads="1"/>
          </p:cNvSpPr>
          <p:nvPr/>
        </p:nvSpPr>
        <p:spPr bwMode="auto">
          <a:xfrm>
            <a:off x="149629" y="39815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4" name="Объект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9124349"/>
              </p:ext>
            </p:extLst>
          </p:nvPr>
        </p:nvGraphicFramePr>
        <p:xfrm>
          <a:off x="0" y="3942833"/>
          <a:ext cx="12150668" cy="4661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0" name="Equation" r:id="rId13" imgW="12496680" imgH="482400" progId="Equation.DSMT4">
                  <p:embed/>
                </p:oleObj>
              </mc:Choice>
              <mc:Fallback>
                <p:oleObj name="Equation" r:id="rId13" imgW="12496680" imgH="48240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942833"/>
                        <a:ext cx="12150668" cy="46614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548640" y="44268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6" name="Объект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1034103"/>
              </p:ext>
            </p:extLst>
          </p:nvPr>
        </p:nvGraphicFramePr>
        <p:xfrm>
          <a:off x="548640" y="4426857"/>
          <a:ext cx="34766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1" name="Equation" r:id="rId15" imgW="3479800" imgH="431800" progId="Equation.DSMT4">
                  <p:embed/>
                </p:oleObj>
              </mc:Choice>
              <mc:Fallback>
                <p:oleObj name="Equation" r:id="rId15" imgW="3479800" imgH="431800" progId="Equation.DSMT4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" y="4426857"/>
                        <a:ext cx="347662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Rectangle 31"/>
          <p:cNvSpPr>
            <a:spLocks noChangeArrowheads="1"/>
          </p:cNvSpPr>
          <p:nvPr/>
        </p:nvSpPr>
        <p:spPr bwMode="auto">
          <a:xfrm>
            <a:off x="0" y="4804346"/>
            <a:ext cx="67194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b="1" dirty="0"/>
              <a:t>2</a:t>
            </a:r>
            <a:r>
              <a:rPr lang="ru-RU" b="1" dirty="0" smtClean="0"/>
              <a:t>. Энергия </a:t>
            </a:r>
            <a:r>
              <a:rPr lang="ru-RU" b="1" dirty="0"/>
              <a:t>отделения </a:t>
            </a:r>
            <a:r>
              <a:rPr lang="ru-RU" b="1" dirty="0" smtClean="0"/>
              <a:t>протона </a:t>
            </a:r>
            <a:r>
              <a:rPr lang="en-US" b="1" dirty="0" smtClean="0"/>
              <a:t>(</a:t>
            </a:r>
            <a:r>
              <a:rPr lang="ru-RU" b="1" dirty="0" smtClean="0"/>
              <a:t>энергия </a:t>
            </a:r>
            <a:r>
              <a:rPr lang="ru-RU" b="1" dirty="0"/>
              <a:t>связи </a:t>
            </a:r>
            <a:r>
              <a:rPr lang="ru-RU" b="1" dirty="0" smtClean="0"/>
              <a:t>протона </a:t>
            </a:r>
            <a:r>
              <a:rPr lang="ru-RU" b="1" dirty="0"/>
              <a:t>с ядром):</a:t>
            </a:r>
          </a:p>
        </p:txBody>
      </p:sp>
      <p:sp>
        <p:nvSpPr>
          <p:cNvPr id="53" name="Rectangle 57"/>
          <p:cNvSpPr>
            <a:spLocks noChangeArrowheads="1"/>
          </p:cNvSpPr>
          <p:nvPr/>
        </p:nvSpPr>
        <p:spPr bwMode="auto">
          <a:xfrm>
            <a:off x="149629" y="52042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4" name="Объект 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636344"/>
              </p:ext>
            </p:extLst>
          </p:nvPr>
        </p:nvGraphicFramePr>
        <p:xfrm>
          <a:off x="228089" y="5211925"/>
          <a:ext cx="8174038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2" name="Equation" r:id="rId17" imgW="8178480" imgH="444240" progId="Equation.DSMT4">
                  <p:embed/>
                </p:oleObj>
              </mc:Choice>
              <mc:Fallback>
                <p:oleObj name="Equation" r:id="rId17" imgW="8178480" imgH="444240" progId="Equation.DSMT4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089" y="5211925"/>
                        <a:ext cx="8174038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" name="Rectangle 67"/>
          <p:cNvSpPr>
            <a:spLocks noChangeArrowheads="1"/>
          </p:cNvSpPr>
          <p:nvPr/>
        </p:nvSpPr>
        <p:spPr bwMode="auto">
          <a:xfrm>
            <a:off x="3799489" y="56597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6" name="Объект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542817"/>
              </p:ext>
            </p:extLst>
          </p:nvPr>
        </p:nvGraphicFramePr>
        <p:xfrm>
          <a:off x="4367556" y="5672021"/>
          <a:ext cx="55372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3" name="Equation" r:id="rId19" imgW="5537160" imgH="482400" progId="Equation.DSMT4">
                  <p:embed/>
                </p:oleObj>
              </mc:Choice>
              <mc:Fallback>
                <p:oleObj name="Equation" r:id="rId19" imgW="5537160" imgH="482400" progId="Equation.DSMT4">
                  <p:embed/>
                  <p:pic>
                    <p:nvPicPr>
                      <p:cNvPr id="0" name="Object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7556" y="5672021"/>
                        <a:ext cx="5537200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Rectangle 87"/>
          <p:cNvSpPr>
            <a:spLocks noChangeArrowheads="1"/>
          </p:cNvSpPr>
          <p:nvPr/>
        </p:nvSpPr>
        <p:spPr bwMode="auto">
          <a:xfrm>
            <a:off x="7285530" y="635966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8" name="Объект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6148625"/>
              </p:ext>
            </p:extLst>
          </p:nvPr>
        </p:nvGraphicFramePr>
        <p:xfrm>
          <a:off x="3821211" y="6215998"/>
          <a:ext cx="39147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4" name="Equation" r:id="rId21" imgW="3911600" imgH="431800" progId="Equation.DSMT4">
                  <p:embed/>
                </p:oleObj>
              </mc:Choice>
              <mc:Fallback>
                <p:oleObj name="Equation" r:id="rId21" imgW="3911600" imgH="431800" progId="Equation.DSMT4">
                  <p:embed/>
                  <p:pic>
                    <p:nvPicPr>
                      <p:cNvPr id="0" name="Object 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1211" y="6215998"/>
                        <a:ext cx="391477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569"/>
          <p:cNvSpPr>
            <a:spLocks noChangeArrowheads="1"/>
          </p:cNvSpPr>
          <p:nvPr/>
        </p:nvSpPr>
        <p:spPr bwMode="auto">
          <a:xfrm>
            <a:off x="6751981" y="481353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6617289"/>
              </p:ext>
            </p:extLst>
          </p:nvPr>
        </p:nvGraphicFramePr>
        <p:xfrm>
          <a:off x="6905625" y="3509963"/>
          <a:ext cx="32797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5" name="Equation" r:id="rId23" imgW="3276360" imgH="431640" progId="Equation.DSMT4">
                  <p:embed/>
                </p:oleObj>
              </mc:Choice>
              <mc:Fallback>
                <p:oleObj name="Equation" r:id="rId23" imgW="3276360" imgH="431640" progId="Equation.DSMT4">
                  <p:embed/>
                  <p:pic>
                    <p:nvPicPr>
                      <p:cNvPr id="0" name="Object 5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5625" y="3509963"/>
                        <a:ext cx="327977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582"/>
          <p:cNvSpPr>
            <a:spLocks noChangeArrowheads="1"/>
          </p:cNvSpPr>
          <p:nvPr/>
        </p:nvSpPr>
        <p:spPr bwMode="auto">
          <a:xfrm>
            <a:off x="6858153" y="47472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6816578"/>
              </p:ext>
            </p:extLst>
          </p:nvPr>
        </p:nvGraphicFramePr>
        <p:xfrm>
          <a:off x="6794500" y="4746625"/>
          <a:ext cx="36798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6" name="Equation" r:id="rId25" imgW="3682800" imgH="431640" progId="Equation.DSMT4">
                  <p:embed/>
                </p:oleObj>
              </mc:Choice>
              <mc:Fallback>
                <p:oleObj name="Equation" r:id="rId25" imgW="3682800" imgH="431640" progId="Equation.DSMT4">
                  <p:embed/>
                  <p:pic>
                    <p:nvPicPr>
                      <p:cNvPr id="0" name="Object 5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4500" y="4746625"/>
                        <a:ext cx="367982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87098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2" grpId="0" animBg="1"/>
      <p:bldP spid="37" grpId="0" animBg="1"/>
      <p:bldP spid="42" grpId="0" animBg="1"/>
      <p:bldP spid="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1306" y="137565"/>
            <a:ext cx="9144000" cy="436970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l"/>
            <a:r>
              <a:rPr lang="ru-RU" sz="2400" b="1" dirty="0">
                <a:solidFill>
                  <a:srgbClr val="0070C0"/>
                </a:solidFill>
              </a:rPr>
              <a:t>2</a:t>
            </a:r>
            <a:r>
              <a:rPr lang="ru-RU" sz="2400" b="1" dirty="0" smtClean="0">
                <a:solidFill>
                  <a:srgbClr val="0070C0"/>
                </a:solidFill>
              </a:rPr>
              <a:t>. Энергия связи и устойчивость ядер</a:t>
            </a:r>
            <a:r>
              <a:rPr lang="en-US" sz="2400" b="1" dirty="0" smtClean="0">
                <a:solidFill>
                  <a:srgbClr val="0070C0"/>
                </a:solidFill>
              </a:rPr>
              <a:t>                       </a:t>
            </a:r>
            <a:r>
              <a:rPr lang="ru-RU" sz="2400" b="1" u="sng" dirty="0" smtClean="0">
                <a:solidFill>
                  <a:srgbClr val="FF0000"/>
                </a:solidFill>
              </a:rPr>
              <a:t>ИЗБЫТОК МАССЫ</a:t>
            </a:r>
            <a:endParaRPr lang="ru-RU" sz="2400" b="1" u="sng" dirty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89530" y="7398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189530" y="138135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452254" y="227613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7877228" y="476938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208714" y="162596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374073" y="235063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6234546" y="278559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3208714" y="396500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307603" y="481409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9210502" y="401074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" name="Rectangle 31"/>
          <p:cNvSpPr>
            <a:spLocks noChangeArrowheads="1"/>
          </p:cNvSpPr>
          <p:nvPr/>
        </p:nvSpPr>
        <p:spPr bwMode="auto">
          <a:xfrm>
            <a:off x="302143" y="2001784"/>
            <a:ext cx="3296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b="1" dirty="0" smtClean="0"/>
              <a:t>Энергия </a:t>
            </a:r>
            <a:r>
              <a:rPr lang="ru-RU" b="1" dirty="0"/>
              <a:t>отделения </a:t>
            </a:r>
            <a:r>
              <a:rPr lang="ru-RU" b="1" dirty="0" smtClean="0"/>
              <a:t>нейтрона:</a:t>
            </a:r>
            <a:endParaRPr lang="ru-RU" b="1" dirty="0"/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" name="Rectangle 43"/>
          <p:cNvSpPr>
            <a:spLocks noChangeArrowheads="1"/>
          </p:cNvSpPr>
          <p:nvPr/>
        </p:nvSpPr>
        <p:spPr bwMode="auto">
          <a:xfrm>
            <a:off x="63845" y="1421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07723" y="7902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1105053" y="151327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6447439" y="80438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" name="Rectangle 12"/>
          <p:cNvSpPr>
            <a:spLocks noChangeArrowheads="1"/>
          </p:cNvSpPr>
          <p:nvPr/>
        </p:nvSpPr>
        <p:spPr bwMode="auto">
          <a:xfrm>
            <a:off x="1105053" y="21120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" name="Rectangle 18"/>
          <p:cNvSpPr>
            <a:spLocks noChangeArrowheads="1"/>
          </p:cNvSpPr>
          <p:nvPr/>
        </p:nvSpPr>
        <p:spPr bwMode="auto">
          <a:xfrm>
            <a:off x="2925481" y="28335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1" name="Объект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3713359"/>
              </p:ext>
            </p:extLst>
          </p:nvPr>
        </p:nvGraphicFramePr>
        <p:xfrm>
          <a:off x="3128963" y="1141413"/>
          <a:ext cx="48926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34" name="Equation" r:id="rId3" imgW="4889160" imgH="431640" progId="Equation.DSMT4">
                  <p:embed/>
                </p:oleObj>
              </mc:Choice>
              <mc:Fallback>
                <p:oleObj name="Equation" r:id="rId3" imgW="48891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8963" y="1141413"/>
                        <a:ext cx="489267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Прямоугольник 41"/>
          <p:cNvSpPr/>
          <p:nvPr/>
        </p:nvSpPr>
        <p:spPr>
          <a:xfrm>
            <a:off x="2985961" y="1038837"/>
            <a:ext cx="5017062" cy="621148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Rectangle 30"/>
          <p:cNvSpPr>
            <a:spLocks noChangeArrowheads="1"/>
          </p:cNvSpPr>
          <p:nvPr/>
        </p:nvSpPr>
        <p:spPr bwMode="auto">
          <a:xfrm>
            <a:off x="149629" y="39815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548640" y="44268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9" name="Rectangle 31"/>
          <p:cNvSpPr>
            <a:spLocks noChangeArrowheads="1"/>
          </p:cNvSpPr>
          <p:nvPr/>
        </p:nvSpPr>
        <p:spPr bwMode="auto">
          <a:xfrm>
            <a:off x="149629" y="3056349"/>
            <a:ext cx="317042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b="1" dirty="0" smtClean="0"/>
              <a:t> Энергия </a:t>
            </a:r>
            <a:r>
              <a:rPr lang="ru-RU" b="1" dirty="0"/>
              <a:t>отделения </a:t>
            </a:r>
            <a:r>
              <a:rPr lang="ru-RU" b="1" dirty="0" smtClean="0"/>
              <a:t>протона:</a:t>
            </a:r>
            <a:endParaRPr lang="ru-RU" b="1" dirty="0"/>
          </a:p>
        </p:txBody>
      </p:sp>
      <p:sp>
        <p:nvSpPr>
          <p:cNvPr id="53" name="Rectangle 57"/>
          <p:cNvSpPr>
            <a:spLocks noChangeArrowheads="1"/>
          </p:cNvSpPr>
          <p:nvPr/>
        </p:nvSpPr>
        <p:spPr bwMode="auto">
          <a:xfrm>
            <a:off x="698269" y="977611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5" name="Rectangle 67"/>
          <p:cNvSpPr>
            <a:spLocks noChangeArrowheads="1"/>
          </p:cNvSpPr>
          <p:nvPr/>
        </p:nvSpPr>
        <p:spPr bwMode="auto">
          <a:xfrm>
            <a:off x="3799489" y="56597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7" name="Rectangle 87"/>
          <p:cNvSpPr>
            <a:spLocks noChangeArrowheads="1"/>
          </p:cNvSpPr>
          <p:nvPr/>
        </p:nvSpPr>
        <p:spPr bwMode="auto">
          <a:xfrm>
            <a:off x="3821211" y="621599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014062" y="248517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7200426"/>
              </p:ext>
            </p:extLst>
          </p:nvPr>
        </p:nvGraphicFramePr>
        <p:xfrm>
          <a:off x="3014062" y="2485178"/>
          <a:ext cx="40671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35" name="Equation" r:id="rId5" imgW="4064000" imgH="431800" progId="Equation.DSMT4">
                  <p:embed/>
                </p:oleObj>
              </mc:Choice>
              <mc:Fallback>
                <p:oleObj name="Equation" r:id="rId5" imgW="4064000" imgH="4318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4062" y="2485178"/>
                        <a:ext cx="406717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3014062" y="291380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5574901" y="366231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9" name="Объект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5469722"/>
              </p:ext>
            </p:extLst>
          </p:nvPr>
        </p:nvGraphicFramePr>
        <p:xfrm>
          <a:off x="2976088" y="3545343"/>
          <a:ext cx="461962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36" name="Equation" r:id="rId7" imgW="4622800" imgH="444500" progId="Equation.DSMT4">
                  <p:embed/>
                </p:oleObj>
              </mc:Choice>
              <mc:Fallback>
                <p:oleObj name="Equation" r:id="rId7" imgW="4622800" imgH="4445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6088" y="3545343"/>
                        <a:ext cx="4619625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2985961" y="408335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2" name="Rectangle 31"/>
          <p:cNvSpPr>
            <a:spLocks noChangeArrowheads="1"/>
          </p:cNvSpPr>
          <p:nvPr/>
        </p:nvSpPr>
        <p:spPr bwMode="auto">
          <a:xfrm>
            <a:off x="149629" y="4065016"/>
            <a:ext cx="37484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b="1" dirty="0" smtClean="0"/>
              <a:t> Энергия </a:t>
            </a:r>
            <a:r>
              <a:rPr lang="ru-RU" b="1" dirty="0"/>
              <a:t>отделения </a:t>
            </a:r>
            <a:r>
              <a:rPr lang="ru-RU" b="1" dirty="0" smtClean="0"/>
              <a:t>частицы </a:t>
            </a:r>
            <a:r>
              <a:rPr lang="en-US" b="1" i="1" dirty="0" smtClean="0"/>
              <a:t>X(</a:t>
            </a:r>
            <a:r>
              <a:rPr lang="en-US" b="1" i="1" dirty="0" err="1" smtClean="0"/>
              <a:t>a,z</a:t>
            </a:r>
            <a:r>
              <a:rPr lang="en-US" b="1" i="1" dirty="0" smtClean="0"/>
              <a:t>)</a:t>
            </a:r>
            <a:r>
              <a:rPr lang="ru-RU" b="1" dirty="0" smtClean="0"/>
              <a:t>:</a:t>
            </a:r>
            <a:endParaRPr lang="ru-RU" b="1" dirty="0"/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548640" y="457184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1" name="Объект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969662"/>
              </p:ext>
            </p:extLst>
          </p:nvPr>
        </p:nvGraphicFramePr>
        <p:xfrm>
          <a:off x="548640" y="4571849"/>
          <a:ext cx="96297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37" name="Equation" r:id="rId9" imgW="9626600" imgH="431800" progId="Equation.DSMT4">
                  <p:embed/>
                </p:oleObj>
              </mc:Choice>
              <mc:Fallback>
                <p:oleObj name="Equation" r:id="rId9" imgW="9626600" imgH="4318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" y="4571849"/>
                        <a:ext cx="962977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Rectangle 15"/>
          <p:cNvSpPr>
            <a:spLocks noChangeArrowheads="1"/>
          </p:cNvSpPr>
          <p:nvPr/>
        </p:nvSpPr>
        <p:spPr bwMode="auto">
          <a:xfrm>
            <a:off x="548640" y="500047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193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42" grpId="0" animBg="1"/>
      <p:bldP spid="49" grpId="0"/>
      <p:bldP spid="5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1306" y="137565"/>
            <a:ext cx="9144000" cy="436970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l"/>
            <a:r>
              <a:rPr lang="ru-RU" sz="2400" b="1" dirty="0">
                <a:solidFill>
                  <a:srgbClr val="0070C0"/>
                </a:solidFill>
              </a:rPr>
              <a:t>2</a:t>
            </a:r>
            <a:r>
              <a:rPr lang="ru-RU" sz="2400" b="1" dirty="0" smtClean="0">
                <a:solidFill>
                  <a:srgbClr val="0070C0"/>
                </a:solidFill>
              </a:rPr>
              <a:t>. Энергия связи и устойчивость ядер</a:t>
            </a:r>
            <a:r>
              <a:rPr lang="en-US" sz="2400" b="1" dirty="0" smtClean="0">
                <a:solidFill>
                  <a:srgbClr val="0070C0"/>
                </a:solidFill>
              </a:rPr>
              <a:t>                       </a:t>
            </a:r>
            <a:r>
              <a:rPr lang="ru-RU" sz="2400" b="1" u="sng" dirty="0" smtClean="0">
                <a:solidFill>
                  <a:srgbClr val="FF0000"/>
                </a:solidFill>
              </a:rPr>
              <a:t>ИЗБЫТОК МАССЫ</a:t>
            </a:r>
            <a:endParaRPr lang="ru-RU" sz="2400" b="1" u="sng" dirty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89530" y="7398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189530" y="138135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452254" y="227613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7877228" y="476938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6234546" y="278559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307603" y="481409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9210502" y="401074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" name="Rectangle 43"/>
          <p:cNvSpPr>
            <a:spLocks noChangeArrowheads="1"/>
          </p:cNvSpPr>
          <p:nvPr/>
        </p:nvSpPr>
        <p:spPr bwMode="auto">
          <a:xfrm>
            <a:off x="63845" y="1421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07723" y="79027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1105053" y="151327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" name="Rectangle 7"/>
          <p:cNvSpPr>
            <a:spLocks noChangeArrowheads="1"/>
          </p:cNvSpPr>
          <p:nvPr/>
        </p:nvSpPr>
        <p:spPr bwMode="auto">
          <a:xfrm>
            <a:off x="6447439" y="80438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" name="Rectangle 12"/>
          <p:cNvSpPr>
            <a:spLocks noChangeArrowheads="1"/>
          </p:cNvSpPr>
          <p:nvPr/>
        </p:nvSpPr>
        <p:spPr bwMode="auto">
          <a:xfrm>
            <a:off x="1105053" y="21120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" name="Rectangle 18"/>
          <p:cNvSpPr>
            <a:spLocks noChangeArrowheads="1"/>
          </p:cNvSpPr>
          <p:nvPr/>
        </p:nvSpPr>
        <p:spPr bwMode="auto">
          <a:xfrm>
            <a:off x="2925481" y="28335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3" name="Rectangle 30"/>
          <p:cNvSpPr>
            <a:spLocks noChangeArrowheads="1"/>
          </p:cNvSpPr>
          <p:nvPr/>
        </p:nvSpPr>
        <p:spPr bwMode="auto">
          <a:xfrm>
            <a:off x="149629" y="398156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548640" y="44268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" name="Rectangle 57"/>
          <p:cNvSpPr>
            <a:spLocks noChangeArrowheads="1"/>
          </p:cNvSpPr>
          <p:nvPr/>
        </p:nvSpPr>
        <p:spPr bwMode="auto">
          <a:xfrm>
            <a:off x="698269" y="977611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7" name="Rectangle 87"/>
          <p:cNvSpPr>
            <a:spLocks noChangeArrowheads="1"/>
          </p:cNvSpPr>
          <p:nvPr/>
        </p:nvSpPr>
        <p:spPr bwMode="auto">
          <a:xfrm>
            <a:off x="3821211" y="621599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707476" y="251033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985237" y="387145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2985961" y="408335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7" name="Rectangle 15"/>
          <p:cNvSpPr>
            <a:spLocks noChangeArrowheads="1"/>
          </p:cNvSpPr>
          <p:nvPr/>
        </p:nvSpPr>
        <p:spPr bwMode="auto">
          <a:xfrm>
            <a:off x="3707476" y="69878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" name="Rectangle 18"/>
          <p:cNvSpPr>
            <a:spLocks noChangeArrowheads="1"/>
          </p:cNvSpPr>
          <p:nvPr/>
        </p:nvSpPr>
        <p:spPr bwMode="auto">
          <a:xfrm>
            <a:off x="138546" y="188557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0" name="Rectangle 19"/>
          <p:cNvSpPr>
            <a:spLocks noChangeArrowheads="1"/>
          </p:cNvSpPr>
          <p:nvPr/>
        </p:nvSpPr>
        <p:spPr bwMode="auto">
          <a:xfrm>
            <a:off x="138546" y="272377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" name="Rectangle 21"/>
          <p:cNvSpPr>
            <a:spLocks noChangeArrowheads="1"/>
          </p:cNvSpPr>
          <p:nvPr/>
        </p:nvSpPr>
        <p:spPr bwMode="auto">
          <a:xfrm>
            <a:off x="138546" y="78334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3" name="Rectangle 22"/>
          <p:cNvSpPr>
            <a:spLocks noChangeArrowheads="1"/>
          </p:cNvSpPr>
          <p:nvPr/>
        </p:nvSpPr>
        <p:spPr bwMode="auto">
          <a:xfrm>
            <a:off x="637310" y="169722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" name="Rectangle 24"/>
          <p:cNvSpPr>
            <a:spLocks noChangeArrowheads="1"/>
          </p:cNvSpPr>
          <p:nvPr/>
        </p:nvSpPr>
        <p:spPr bwMode="auto">
          <a:xfrm>
            <a:off x="138546" y="73204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5" name="Объект 6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0704145"/>
              </p:ext>
            </p:extLst>
          </p:nvPr>
        </p:nvGraphicFramePr>
        <p:xfrm>
          <a:off x="138546" y="732041"/>
          <a:ext cx="11239500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40" name="Equation" r:id="rId3" imgW="11239500" imgH="939800" progId="Equation.DSMT4">
                  <p:embed/>
                </p:oleObj>
              </mc:Choice>
              <mc:Fallback>
                <p:oleObj name="Equation" r:id="rId3" imgW="11239500" imgH="93980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546" y="732041"/>
                        <a:ext cx="11239500" cy="942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" name="Rectangle 25"/>
          <p:cNvSpPr>
            <a:spLocks noChangeArrowheads="1"/>
          </p:cNvSpPr>
          <p:nvPr/>
        </p:nvSpPr>
        <p:spPr bwMode="auto">
          <a:xfrm>
            <a:off x="138546" y="167501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7" name="Rectangle 30"/>
          <p:cNvSpPr>
            <a:spLocks noChangeArrowheads="1"/>
          </p:cNvSpPr>
          <p:nvPr/>
        </p:nvSpPr>
        <p:spPr bwMode="auto">
          <a:xfrm>
            <a:off x="3158836" y="198736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8" name="Объект 6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2120825"/>
              </p:ext>
            </p:extLst>
          </p:nvPr>
        </p:nvGraphicFramePr>
        <p:xfrm>
          <a:off x="3096506" y="1746116"/>
          <a:ext cx="412432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41" name="Equation" r:id="rId5" imgW="4127500" imgH="444500" progId="Equation.DSMT4">
                  <p:embed/>
                </p:oleObj>
              </mc:Choice>
              <mc:Fallback>
                <p:oleObj name="Equation" r:id="rId5" imgW="4127500" imgH="44450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6506" y="1746116"/>
                        <a:ext cx="4124325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" name="Rectangle 32"/>
          <p:cNvSpPr>
            <a:spLocks noChangeArrowheads="1"/>
          </p:cNvSpPr>
          <p:nvPr/>
        </p:nvSpPr>
        <p:spPr bwMode="auto">
          <a:xfrm>
            <a:off x="448887" y="251033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0" name="Объект 6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5189690"/>
              </p:ext>
            </p:extLst>
          </p:nvPr>
        </p:nvGraphicFramePr>
        <p:xfrm>
          <a:off x="448887" y="2261100"/>
          <a:ext cx="62960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42" name="Equation" r:id="rId7" imgW="6299200" imgH="431800" progId="Equation.DSMT4">
                  <p:embed/>
                </p:oleObj>
              </mc:Choice>
              <mc:Fallback>
                <p:oleObj name="Equation" r:id="rId7" imgW="6299200" imgH="431800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887" y="2261100"/>
                        <a:ext cx="629602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" name="Rectangle 34"/>
          <p:cNvSpPr>
            <a:spLocks noChangeArrowheads="1"/>
          </p:cNvSpPr>
          <p:nvPr/>
        </p:nvSpPr>
        <p:spPr bwMode="auto">
          <a:xfrm>
            <a:off x="-719677" y="403394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2" name="Объект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8345468"/>
              </p:ext>
            </p:extLst>
          </p:nvPr>
        </p:nvGraphicFramePr>
        <p:xfrm>
          <a:off x="456335" y="2743561"/>
          <a:ext cx="62769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43" name="Equation" r:id="rId9" imgW="6273800" imgH="431800" progId="Equation.DSMT4">
                  <p:embed/>
                </p:oleObj>
              </mc:Choice>
              <mc:Fallback>
                <p:oleObj name="Equation" r:id="rId9" imgW="6273800" imgH="431800" progId="Equation.DSMT4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335" y="2743561"/>
                        <a:ext cx="627697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" name="Объект 7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5767345"/>
              </p:ext>
            </p:extLst>
          </p:nvPr>
        </p:nvGraphicFramePr>
        <p:xfrm>
          <a:off x="418666" y="3626824"/>
          <a:ext cx="40671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44" name="Equation" r:id="rId11" imgW="4064000" imgH="431800" progId="Equation.DSMT4">
                  <p:embed/>
                </p:oleObj>
              </mc:Choice>
              <mc:Fallback>
                <p:oleObj name="Equation" r:id="rId11" imgW="40640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666" y="3626824"/>
                        <a:ext cx="406717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" name="Rectangle 38"/>
          <p:cNvSpPr>
            <a:spLocks noChangeArrowheads="1"/>
          </p:cNvSpPr>
          <p:nvPr/>
        </p:nvSpPr>
        <p:spPr bwMode="auto">
          <a:xfrm>
            <a:off x="259978" y="407534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7" name="Объект 7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5752001"/>
              </p:ext>
            </p:extLst>
          </p:nvPr>
        </p:nvGraphicFramePr>
        <p:xfrm>
          <a:off x="1332320" y="4051503"/>
          <a:ext cx="82296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45" name="Equation" r:id="rId13" imgW="8229600" imgH="431800" progId="Equation.DSMT4">
                  <p:embed/>
                </p:oleObj>
              </mc:Choice>
              <mc:Fallback>
                <p:oleObj name="Equation" r:id="rId13" imgW="8229600" imgH="431800" progId="Equation.DSMT4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2320" y="4051503"/>
                        <a:ext cx="8229600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" name="Rectangle 39"/>
          <p:cNvSpPr>
            <a:spLocks noChangeArrowheads="1"/>
          </p:cNvSpPr>
          <p:nvPr/>
        </p:nvSpPr>
        <p:spPr bwMode="auto">
          <a:xfrm>
            <a:off x="259978" y="450396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9" name="Объект 7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7849748"/>
              </p:ext>
            </p:extLst>
          </p:nvPr>
        </p:nvGraphicFramePr>
        <p:xfrm>
          <a:off x="418666" y="4518298"/>
          <a:ext cx="461962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46" name="Equation" r:id="rId15" imgW="4622800" imgH="444500" progId="Equation.DSMT4">
                  <p:embed/>
                </p:oleObj>
              </mc:Choice>
              <mc:Fallback>
                <p:oleObj name="Equation" r:id="rId15" imgW="4622800" imgH="444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666" y="4518298"/>
                        <a:ext cx="4619625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" name="Rectangle 47"/>
          <p:cNvSpPr>
            <a:spLocks noChangeArrowheads="1"/>
          </p:cNvSpPr>
          <p:nvPr/>
        </p:nvSpPr>
        <p:spPr bwMode="auto">
          <a:xfrm>
            <a:off x="259978" y="509423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1" name="Объект 8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991542"/>
              </p:ext>
            </p:extLst>
          </p:nvPr>
        </p:nvGraphicFramePr>
        <p:xfrm>
          <a:off x="1281457" y="4920414"/>
          <a:ext cx="854392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47" name="Equation" r:id="rId17" imgW="8547100" imgH="444500" progId="Equation.DSMT4">
                  <p:embed/>
                </p:oleObj>
              </mc:Choice>
              <mc:Fallback>
                <p:oleObj name="Equation" r:id="rId17" imgW="8547100" imgH="444500" progId="Equation.DSMT4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1457" y="4920414"/>
                        <a:ext cx="8543925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" name="Rectangle 48"/>
          <p:cNvSpPr>
            <a:spLocks noChangeArrowheads="1"/>
          </p:cNvSpPr>
          <p:nvPr/>
        </p:nvSpPr>
        <p:spPr bwMode="auto">
          <a:xfrm>
            <a:off x="307603" y="602404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3" name="Rectangle 58"/>
          <p:cNvSpPr>
            <a:spLocks noChangeArrowheads="1"/>
          </p:cNvSpPr>
          <p:nvPr/>
        </p:nvSpPr>
        <p:spPr bwMode="auto">
          <a:xfrm>
            <a:off x="448887" y="346541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4" name="Объект 8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7941233"/>
              </p:ext>
            </p:extLst>
          </p:nvPr>
        </p:nvGraphicFramePr>
        <p:xfrm>
          <a:off x="448887" y="3157753"/>
          <a:ext cx="71723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48" name="Equation" r:id="rId19" imgW="7175500" imgH="431800" progId="Equation.DSMT4">
                  <p:embed/>
                </p:oleObj>
              </mc:Choice>
              <mc:Fallback>
                <p:oleObj name="Equation" r:id="rId19" imgW="7175500" imgH="431800" progId="Equation.DSMT4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887" y="3157753"/>
                        <a:ext cx="717232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" name="Rectangle 69"/>
          <p:cNvSpPr>
            <a:spLocks noChangeArrowheads="1"/>
          </p:cNvSpPr>
          <p:nvPr/>
        </p:nvSpPr>
        <p:spPr bwMode="auto">
          <a:xfrm>
            <a:off x="307603" y="6228414"/>
            <a:ext cx="1289617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6" name="Объект 8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0387863"/>
              </p:ext>
            </p:extLst>
          </p:nvPr>
        </p:nvGraphicFramePr>
        <p:xfrm>
          <a:off x="440574" y="5429730"/>
          <a:ext cx="5577809" cy="4942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49" name="Equation" r:id="rId21" imgW="4876800" imgH="431800" progId="Equation.DSMT4">
                  <p:embed/>
                </p:oleObj>
              </mc:Choice>
              <mc:Fallback>
                <p:oleObj name="Equation" r:id="rId21" imgW="4876800" imgH="431800" progId="Equation.DSMT4">
                  <p:embed/>
                  <p:pic>
                    <p:nvPicPr>
                      <p:cNvPr id="0" name="Object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574" y="5429730"/>
                        <a:ext cx="5577809" cy="4942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" name="Rectangle 71"/>
          <p:cNvSpPr>
            <a:spLocks noChangeArrowheads="1"/>
          </p:cNvSpPr>
          <p:nvPr/>
        </p:nvSpPr>
        <p:spPr bwMode="auto">
          <a:xfrm>
            <a:off x="6001789" y="6252176"/>
            <a:ext cx="1194624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8" name="Объект 8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2132675"/>
              </p:ext>
            </p:extLst>
          </p:nvPr>
        </p:nvGraphicFramePr>
        <p:xfrm>
          <a:off x="1284228" y="6032475"/>
          <a:ext cx="8971078" cy="505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50" name="Equation" r:id="rId23" imgW="7670800" imgH="431800" progId="Equation.DSMT4">
                  <p:embed/>
                </p:oleObj>
              </mc:Choice>
              <mc:Fallback>
                <p:oleObj name="Equation" r:id="rId23" imgW="7670800" imgH="431800" progId="Equation.DSMT4">
                  <p:embed/>
                  <p:pic>
                    <p:nvPicPr>
                      <p:cNvPr id="0" name="Object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4228" y="6032475"/>
                        <a:ext cx="8971078" cy="5054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6835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1306" y="137565"/>
            <a:ext cx="9144000" cy="436970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pPr algn="l"/>
            <a:r>
              <a:rPr lang="ru-RU" sz="2400" b="1" dirty="0">
                <a:solidFill>
                  <a:srgbClr val="0070C0"/>
                </a:solidFill>
              </a:rPr>
              <a:t>2</a:t>
            </a:r>
            <a:r>
              <a:rPr lang="ru-RU" sz="2400" b="1" dirty="0" smtClean="0">
                <a:solidFill>
                  <a:srgbClr val="0070C0"/>
                </a:solidFill>
              </a:rPr>
              <a:t>. Энергия связи и устойчивость ядер</a:t>
            </a:r>
            <a:r>
              <a:rPr lang="en-US" sz="2400" b="1" dirty="0" smtClean="0">
                <a:solidFill>
                  <a:srgbClr val="0070C0"/>
                </a:solidFill>
              </a:rPr>
              <a:t>                       </a:t>
            </a:r>
            <a:r>
              <a:rPr lang="ru-RU" sz="2400" b="1" u="sng" dirty="0" smtClean="0">
                <a:solidFill>
                  <a:srgbClr val="FF0000"/>
                </a:solidFill>
              </a:rPr>
              <a:t>ВЫДЕЛЕНИЕ ЭНЕРГИИ</a:t>
            </a:r>
            <a:endParaRPr lang="ru-RU" sz="2400" b="1" u="sng" dirty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89530" y="7398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189530" y="138135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63750" y="675587"/>
            <a:ext cx="4848058" cy="2975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strike="noStrike" cap="none" normalizeH="0" baseline="-2500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Рассмотрим выделение энергии в ядерных реакциях: 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452254" y="227613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1429789" y="396500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208714" y="162596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374073" y="235063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6234546" y="278559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3208714" y="396500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53855" y="3760465"/>
            <a:ext cx="340875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/>
              <a:t>Выделение энергии из 1 г урана:</a:t>
            </a: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9210502" y="401074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" name="Rectangle 31"/>
          <p:cNvSpPr>
            <a:spLocks noChangeArrowheads="1"/>
          </p:cNvSpPr>
          <p:nvPr/>
        </p:nvSpPr>
        <p:spPr bwMode="auto">
          <a:xfrm>
            <a:off x="586221" y="525349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" name="Rectangle 43"/>
          <p:cNvSpPr>
            <a:spLocks noChangeArrowheads="1"/>
          </p:cNvSpPr>
          <p:nvPr/>
        </p:nvSpPr>
        <p:spPr bwMode="auto">
          <a:xfrm>
            <a:off x="63845" y="1421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452254" y="96990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1734244"/>
              </p:ext>
            </p:extLst>
          </p:nvPr>
        </p:nvGraphicFramePr>
        <p:xfrm>
          <a:off x="2452254" y="969904"/>
          <a:ext cx="424815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94" name="Equation" r:id="rId3" imgW="4254500" imgH="596900" progId="Equation.DSMT4">
                  <p:embed/>
                </p:oleObj>
              </mc:Choice>
              <mc:Fallback>
                <p:oleObj name="Equation" r:id="rId3" imgW="4254500" imgH="5969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2254" y="969904"/>
                        <a:ext cx="4248150" cy="590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3795165" y="17077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971044" y="261389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3" name="Объект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0605341"/>
              </p:ext>
            </p:extLst>
          </p:nvPr>
        </p:nvGraphicFramePr>
        <p:xfrm>
          <a:off x="3471483" y="1725462"/>
          <a:ext cx="1857375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95" name="Equation" r:id="rId5" imgW="1854200" imgH="774700" progId="Equation.DSMT4">
                  <p:embed/>
                </p:oleObj>
              </mc:Choice>
              <mc:Fallback>
                <p:oleObj name="Equation" r:id="rId5" imgW="1854200" imgH="7747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1483" y="1725462"/>
                        <a:ext cx="1857375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13"/>
          <p:cNvSpPr>
            <a:spLocks noChangeArrowheads="1"/>
          </p:cNvSpPr>
          <p:nvPr/>
        </p:nvSpPr>
        <p:spPr bwMode="auto">
          <a:xfrm>
            <a:off x="1189530" y="261389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7" name="Объект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1391954"/>
              </p:ext>
            </p:extLst>
          </p:nvPr>
        </p:nvGraphicFramePr>
        <p:xfrm>
          <a:off x="992188" y="2614613"/>
          <a:ext cx="6880225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96" name="Equation" r:id="rId7" imgW="6883200" imgH="342720" progId="Equation.DSMT4">
                  <p:embed/>
                </p:oleObj>
              </mc:Choice>
              <mc:Fallback>
                <p:oleObj name="Equation" r:id="rId7" imgW="6883200" imgH="34272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614613"/>
                        <a:ext cx="6880225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Rectangle 18"/>
          <p:cNvSpPr>
            <a:spLocks noChangeArrowheads="1"/>
          </p:cNvSpPr>
          <p:nvPr/>
        </p:nvSpPr>
        <p:spPr bwMode="auto">
          <a:xfrm>
            <a:off x="3123525" y="311665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1" name="Объект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8864277"/>
              </p:ext>
            </p:extLst>
          </p:nvPr>
        </p:nvGraphicFramePr>
        <p:xfrm>
          <a:off x="3123525" y="3116652"/>
          <a:ext cx="2876550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97" name="Equation" r:id="rId9" imgW="2882900" imgH="673100" progId="Equation.DSMT4">
                  <p:embed/>
                </p:oleObj>
              </mc:Choice>
              <mc:Fallback>
                <p:oleObj name="Equation" r:id="rId9" imgW="2882900" imgH="6731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3525" y="3116652"/>
                        <a:ext cx="2876550" cy="676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Rectangle 20"/>
          <p:cNvSpPr>
            <a:spLocks noChangeArrowheads="1"/>
          </p:cNvSpPr>
          <p:nvPr/>
        </p:nvSpPr>
        <p:spPr bwMode="auto">
          <a:xfrm>
            <a:off x="374073" y="402891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3" name="Объект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6875370"/>
              </p:ext>
            </p:extLst>
          </p:nvPr>
        </p:nvGraphicFramePr>
        <p:xfrm>
          <a:off x="374073" y="4028910"/>
          <a:ext cx="8772525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98" name="Equation" r:id="rId11" imgW="8775700" imgH="749300" progId="Equation.DSMT4">
                  <p:embed/>
                </p:oleObj>
              </mc:Choice>
              <mc:Fallback>
                <p:oleObj name="Equation" r:id="rId11" imgW="8775700" imgH="7493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073" y="4028910"/>
                        <a:ext cx="8772525" cy="752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Прямоугольник 33"/>
          <p:cNvSpPr/>
          <p:nvPr/>
        </p:nvSpPr>
        <p:spPr>
          <a:xfrm>
            <a:off x="374072" y="4781385"/>
            <a:ext cx="9239265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Теплота сгорания угля: 393,5 </a:t>
            </a:r>
            <a:r>
              <a:rPr lang="ru-RU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кДж/моль          При 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этом выделяется 18 л СО</a:t>
            </a:r>
            <a:r>
              <a:rPr lang="ru-RU" baseline="-25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(1,5 л/г)</a:t>
            </a:r>
            <a:endParaRPr lang="ru-RU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Rectangle 22"/>
          <p:cNvSpPr>
            <a:spLocks noChangeArrowheads="1"/>
          </p:cNvSpPr>
          <p:nvPr/>
        </p:nvSpPr>
        <p:spPr bwMode="auto">
          <a:xfrm>
            <a:off x="414596" y="529666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6" name="Объект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6632558"/>
              </p:ext>
            </p:extLst>
          </p:nvPr>
        </p:nvGraphicFramePr>
        <p:xfrm>
          <a:off x="414596" y="5296660"/>
          <a:ext cx="6296025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99" name="Equation" r:id="rId13" imgW="6286500" imgH="673100" progId="Equation.DSMT4">
                  <p:embed/>
                </p:oleObj>
              </mc:Choice>
              <mc:Fallback>
                <p:oleObj name="Equation" r:id="rId13" imgW="6286500" imgH="67310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596" y="5296660"/>
                        <a:ext cx="6296025" cy="676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Rectangle 30"/>
          <p:cNvSpPr>
            <a:spLocks noChangeArrowheads="1"/>
          </p:cNvSpPr>
          <p:nvPr/>
        </p:nvSpPr>
        <p:spPr bwMode="auto">
          <a:xfrm>
            <a:off x="1429789" y="619052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8" name="Объект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3034716"/>
              </p:ext>
            </p:extLst>
          </p:nvPr>
        </p:nvGraphicFramePr>
        <p:xfrm>
          <a:off x="1429789" y="6190521"/>
          <a:ext cx="56388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00" name="Equation" r:id="rId15" imgW="5638800" imgH="381000" progId="Equation.DSMT4">
                  <p:embed/>
                </p:oleObj>
              </mc:Choice>
              <mc:Fallback>
                <p:oleObj name="Equation" r:id="rId15" imgW="5638800" imgH="38100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9789" y="6190521"/>
                        <a:ext cx="56388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Прямоугольник 38"/>
          <p:cNvSpPr/>
          <p:nvPr/>
        </p:nvSpPr>
        <p:spPr>
          <a:xfrm>
            <a:off x="2120113" y="6190521"/>
            <a:ext cx="5114167" cy="381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Rectangle 277"/>
          <p:cNvSpPr>
            <a:spLocks noChangeArrowheads="1"/>
          </p:cNvSpPr>
          <p:nvPr/>
        </p:nvSpPr>
        <p:spPr bwMode="auto">
          <a:xfrm>
            <a:off x="6967243" y="523934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9" name="Объект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3704628"/>
              </p:ext>
            </p:extLst>
          </p:nvPr>
        </p:nvGraphicFramePr>
        <p:xfrm>
          <a:off x="6967243" y="5239349"/>
          <a:ext cx="5076825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01" name="Equation" r:id="rId17" imgW="5080000" imgH="723900" progId="Equation.DSMT4">
                  <p:embed/>
                </p:oleObj>
              </mc:Choice>
              <mc:Fallback>
                <p:oleObj name="Equation" r:id="rId17" imgW="5080000" imgH="723900" progId="Equation.DSMT4">
                  <p:embed/>
                  <p:pic>
                    <p:nvPicPr>
                      <p:cNvPr id="0" name="Object 2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7243" y="5239349"/>
                        <a:ext cx="5076825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79348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2" grpId="0"/>
      <p:bldP spid="25" grpId="0"/>
      <p:bldP spid="34" grpId="0"/>
      <p:bldP spid="35" grpId="0"/>
      <p:bldP spid="3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1306" y="137565"/>
            <a:ext cx="9144000" cy="436970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rgbClr val="0070C0"/>
                </a:solidFill>
              </a:rPr>
              <a:t>ПРАКТИЧЕСКОЕ ЗАНЯТИЕ №1                     </a:t>
            </a:r>
            <a:r>
              <a:rPr lang="ru-RU" sz="2400" b="1" u="sng" dirty="0" smtClean="0">
                <a:solidFill>
                  <a:srgbClr val="FF0000"/>
                </a:solidFill>
              </a:rPr>
              <a:t>ЭНЕРГИЯ И ТЕМПЕРАТУРА</a:t>
            </a:r>
            <a:endParaRPr lang="ru-RU" sz="2400" b="1" u="sng" dirty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89530" y="7398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189530" y="138135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9214021" y="514826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208714" y="162596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374073" y="235063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6234546" y="278559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3208714" y="396500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307603" y="481409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9210502" y="401074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" name="Rectangle 31"/>
          <p:cNvSpPr>
            <a:spLocks noChangeArrowheads="1"/>
          </p:cNvSpPr>
          <p:nvPr/>
        </p:nvSpPr>
        <p:spPr bwMode="auto">
          <a:xfrm>
            <a:off x="1317741" y="728182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" name="Rectangle 43"/>
          <p:cNvSpPr>
            <a:spLocks noChangeArrowheads="1"/>
          </p:cNvSpPr>
          <p:nvPr/>
        </p:nvSpPr>
        <p:spPr bwMode="auto">
          <a:xfrm>
            <a:off x="63845" y="1421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6" name="Rectangle 9"/>
          <p:cNvSpPr>
            <a:spLocks noChangeArrowheads="1"/>
          </p:cNvSpPr>
          <p:nvPr/>
        </p:nvSpPr>
        <p:spPr bwMode="auto">
          <a:xfrm>
            <a:off x="5534952" y="138235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2" name="Rectangle 15"/>
          <p:cNvSpPr>
            <a:spLocks noChangeArrowheads="1"/>
          </p:cNvSpPr>
          <p:nvPr/>
        </p:nvSpPr>
        <p:spPr bwMode="auto">
          <a:xfrm>
            <a:off x="6853954" y="216011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" name="Rectangle 21"/>
          <p:cNvSpPr>
            <a:spLocks noChangeArrowheads="1"/>
          </p:cNvSpPr>
          <p:nvPr/>
        </p:nvSpPr>
        <p:spPr bwMode="auto">
          <a:xfrm>
            <a:off x="2824121" y="306801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523145" y="790540"/>
            <a:ext cx="4021742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775970" algn="l"/>
              </a:tabLst>
            </a:pP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100 Дж – сколько это «в градусах»?</a:t>
            </a:r>
            <a:endParaRPr lang="ru-RU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86221" y="1412878"/>
            <a:ext cx="303762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775970" algn="l"/>
              </a:tabLst>
            </a:pP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Тело 2 кг, скорость10 м/с   </a:t>
            </a:r>
            <a:endParaRPr lang="ru-RU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3623847" y="112549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593973"/>
              </p:ext>
            </p:extLst>
          </p:nvPr>
        </p:nvGraphicFramePr>
        <p:xfrm>
          <a:off x="3605213" y="1125538"/>
          <a:ext cx="3771900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23" name="Equation" r:id="rId3" imgW="3771720" imgH="787320" progId="Equation.DSMT4">
                  <p:embed/>
                </p:oleObj>
              </mc:Choice>
              <mc:Fallback>
                <p:oleObj name="Equation" r:id="rId3" imgW="3771720" imgH="78732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5213" y="1125538"/>
                        <a:ext cx="3771900" cy="790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7784232" y="118326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0519531"/>
              </p:ext>
            </p:extLst>
          </p:nvPr>
        </p:nvGraphicFramePr>
        <p:xfrm>
          <a:off x="7784232" y="1183262"/>
          <a:ext cx="2352675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24" name="Equation" r:id="rId5" imgW="2349500" imgH="787400" progId="Equation.DSMT4">
                  <p:embed/>
                </p:oleObj>
              </mc:Choice>
              <mc:Fallback>
                <p:oleObj name="Equation" r:id="rId5" imgW="2349500" imgH="787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84232" y="1183262"/>
                        <a:ext cx="2352675" cy="790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731520" y="20283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1" name="Объект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0113347"/>
              </p:ext>
            </p:extLst>
          </p:nvPr>
        </p:nvGraphicFramePr>
        <p:xfrm>
          <a:off x="731520" y="2028328"/>
          <a:ext cx="23907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25" name="Equation" r:id="rId7" imgW="2387600" imgH="431800" progId="Equation.DSMT4">
                  <p:embed/>
                </p:oleObj>
              </mc:Choice>
              <mc:Fallback>
                <p:oleObj name="Equation" r:id="rId7" imgW="2387600" imgH="4318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" y="2028328"/>
                        <a:ext cx="239077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10"/>
          <p:cNvSpPr>
            <a:spLocks noChangeArrowheads="1"/>
          </p:cNvSpPr>
          <p:nvPr/>
        </p:nvSpPr>
        <p:spPr bwMode="auto">
          <a:xfrm>
            <a:off x="727537" y="251140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5" name="Объект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2565330"/>
              </p:ext>
            </p:extLst>
          </p:nvPr>
        </p:nvGraphicFramePr>
        <p:xfrm>
          <a:off x="727537" y="2511406"/>
          <a:ext cx="47529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26" name="Equation" r:id="rId9" imgW="4749800" imgH="431800" progId="Equation.DSMT4">
                  <p:embed/>
                </p:oleObj>
              </mc:Choice>
              <mc:Fallback>
                <p:oleObj name="Equation" r:id="rId9" imgW="4749800" imgH="4318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7537" y="2511406"/>
                        <a:ext cx="475297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727537" y="31341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9" name="Объект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5264046"/>
              </p:ext>
            </p:extLst>
          </p:nvPr>
        </p:nvGraphicFramePr>
        <p:xfrm>
          <a:off x="727537" y="3134115"/>
          <a:ext cx="1781175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27" name="Equation" r:id="rId11" imgW="1777229" imgH="723586" progId="Equation.DSMT4">
                  <p:embed/>
                </p:oleObj>
              </mc:Choice>
              <mc:Fallback>
                <p:oleObj name="Equation" r:id="rId11" imgW="1777229" imgH="723586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7537" y="3134115"/>
                        <a:ext cx="1781175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Rectangle 19"/>
          <p:cNvSpPr>
            <a:spLocks noChangeArrowheads="1"/>
          </p:cNvSpPr>
          <p:nvPr/>
        </p:nvSpPr>
        <p:spPr bwMode="auto">
          <a:xfrm>
            <a:off x="2659294" y="326724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2" name="Объект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4929915"/>
              </p:ext>
            </p:extLst>
          </p:nvPr>
        </p:nvGraphicFramePr>
        <p:xfrm>
          <a:off x="2659294" y="3267241"/>
          <a:ext cx="47720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28" name="Equation" r:id="rId13" imgW="4775200" imgH="431800" progId="Equation.DSMT4">
                  <p:embed/>
                </p:oleObj>
              </mc:Choice>
              <mc:Fallback>
                <p:oleObj name="Equation" r:id="rId13" imgW="4775200" imgH="4318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9294" y="3267241"/>
                        <a:ext cx="477202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27"/>
          <p:cNvSpPr>
            <a:spLocks noChangeArrowheads="1"/>
          </p:cNvSpPr>
          <p:nvPr/>
        </p:nvSpPr>
        <p:spPr bwMode="auto">
          <a:xfrm>
            <a:off x="8055033" y="335859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4" name="Объект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6350242"/>
              </p:ext>
            </p:extLst>
          </p:nvPr>
        </p:nvGraphicFramePr>
        <p:xfrm>
          <a:off x="8055033" y="3358591"/>
          <a:ext cx="1647825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29" name="Equation" r:id="rId15" imgW="1651000" imgH="342900" progId="Equation.DSMT4">
                  <p:embed/>
                </p:oleObj>
              </mc:Choice>
              <mc:Fallback>
                <p:oleObj name="Equation" r:id="rId15" imgW="1651000" imgH="34290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55033" y="3358591"/>
                        <a:ext cx="1647825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Прямоугольник 46"/>
          <p:cNvSpPr/>
          <p:nvPr/>
        </p:nvSpPr>
        <p:spPr>
          <a:xfrm>
            <a:off x="7971905" y="3267241"/>
            <a:ext cx="1862051" cy="49842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Rectangle 36"/>
          <p:cNvSpPr>
            <a:spLocks noChangeArrowheads="1"/>
          </p:cNvSpPr>
          <p:nvPr/>
        </p:nvSpPr>
        <p:spPr bwMode="auto">
          <a:xfrm>
            <a:off x="2523145" y="400448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9" name="Объект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2571195"/>
              </p:ext>
            </p:extLst>
          </p:nvPr>
        </p:nvGraphicFramePr>
        <p:xfrm>
          <a:off x="2523145" y="4004489"/>
          <a:ext cx="44862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30" name="Equation" r:id="rId17" imgW="4483100" imgH="431800" progId="Equation.DSMT4">
                  <p:embed/>
                </p:oleObj>
              </mc:Choice>
              <mc:Fallback>
                <p:oleObj name="Equation" r:id="rId17" imgW="4483100" imgH="431800" progId="Equation.DSMT4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3145" y="4004489"/>
                        <a:ext cx="448627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Rectangle 38"/>
          <p:cNvSpPr>
            <a:spLocks noChangeArrowheads="1"/>
          </p:cNvSpPr>
          <p:nvPr/>
        </p:nvSpPr>
        <p:spPr bwMode="auto">
          <a:xfrm>
            <a:off x="3623847" y="471990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1" name="Объект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899143"/>
              </p:ext>
            </p:extLst>
          </p:nvPr>
        </p:nvGraphicFramePr>
        <p:xfrm>
          <a:off x="3623847" y="4719907"/>
          <a:ext cx="22574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31" name="Equation" r:id="rId19" imgW="2260600" imgH="431800" progId="Equation.DSMT4">
                  <p:embed/>
                </p:oleObj>
              </mc:Choice>
              <mc:Fallback>
                <p:oleObj name="Equation" r:id="rId19" imgW="2260600" imgH="431800" progId="Equation.DSMT4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3847" y="4719907"/>
                        <a:ext cx="225742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" name="Скругленный прямоугольник 51"/>
          <p:cNvSpPr/>
          <p:nvPr/>
        </p:nvSpPr>
        <p:spPr>
          <a:xfrm>
            <a:off x="3424844" y="4719907"/>
            <a:ext cx="2668385" cy="550362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043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47" grpId="0" animBg="1"/>
      <p:bldP spid="5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1306" y="137565"/>
            <a:ext cx="9144000" cy="436970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pPr algn="l"/>
            <a:r>
              <a:rPr lang="ru-RU" sz="2400" b="1" dirty="0" smtClean="0">
                <a:solidFill>
                  <a:srgbClr val="0070C0"/>
                </a:solidFill>
              </a:rPr>
              <a:t>ПРАКТИЧЕСКОЕ ЗАНЯТИЕ №1              </a:t>
            </a:r>
            <a:r>
              <a:rPr lang="ru-RU" sz="2400" b="1" u="sng" dirty="0" smtClean="0">
                <a:solidFill>
                  <a:srgbClr val="FF0000"/>
                </a:solidFill>
              </a:rPr>
              <a:t>ОСНОВНЫЕ СВОЙСТВА АТОМНЫХ ЯДЕР</a:t>
            </a:r>
            <a:endParaRPr lang="ru-RU" sz="2400" b="1" u="sng" dirty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89530" y="7398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189530" y="138135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3845" y="574535"/>
            <a:ext cx="1188221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solidFill>
                  <a:srgbClr val="FF0000"/>
                </a:solidFill>
              </a:rPr>
              <a:t>Задача </a:t>
            </a:r>
            <a:r>
              <a:rPr lang="ru-RU" sz="2000" dirty="0" smtClean="0">
                <a:solidFill>
                  <a:srgbClr val="FF0000"/>
                </a:solidFill>
              </a:rPr>
              <a:t>1  </a:t>
            </a:r>
            <a:r>
              <a:rPr lang="ru-RU" dirty="0"/>
              <a:t>При соударении </a:t>
            </a:r>
            <a:r>
              <a:rPr lang="ru-RU" dirty="0">
                <a:sym typeface="Symbol" panose="05050102010706020507" pitchFamily="18" charset="2"/>
              </a:rPr>
              <a:t></a:t>
            </a:r>
            <a:r>
              <a:rPr lang="ru-RU" dirty="0"/>
              <a:t> – частиц с ядром </a:t>
            </a:r>
            <a:r>
              <a:rPr lang="en-US" dirty="0" smtClean="0"/>
              <a:t>B(10,5)</a:t>
            </a:r>
            <a:r>
              <a:rPr lang="ru-RU" dirty="0" smtClean="0"/>
              <a:t> </a:t>
            </a:r>
            <a:r>
              <a:rPr lang="ru-RU" dirty="0"/>
              <a:t>произошла ядерная реакция, в результате которой образовалось два новых ядра. Одним из этих ядер было ядро атома </a:t>
            </a:r>
            <a:r>
              <a:rPr lang="ru-RU" dirty="0" smtClean="0"/>
              <a:t>водорода. </a:t>
            </a:r>
            <a:r>
              <a:rPr lang="ru-RU" dirty="0"/>
              <a:t>Определите второе ядро. Запишите схему ядерной реакции и определите ее энергию. </a:t>
            </a:r>
            <a:endParaRPr kumimoji="0" lang="ru-RU" altLang="ru-RU" b="1" strike="noStrike" cap="none" normalizeH="0" baseline="-2500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1429789" y="396500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208714" y="162596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374073" y="235063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6234546" y="278559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3208714" y="396500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307603" y="481409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9210502" y="401074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" name="Rectangle 31"/>
          <p:cNvSpPr>
            <a:spLocks noChangeArrowheads="1"/>
          </p:cNvSpPr>
          <p:nvPr/>
        </p:nvSpPr>
        <p:spPr bwMode="auto">
          <a:xfrm>
            <a:off x="586221" y="525349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" name="Rectangle 43"/>
          <p:cNvSpPr>
            <a:spLocks noChangeArrowheads="1"/>
          </p:cNvSpPr>
          <p:nvPr/>
        </p:nvSpPr>
        <p:spPr bwMode="auto">
          <a:xfrm>
            <a:off x="63845" y="1421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63845" y="1464505"/>
            <a:ext cx="48673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</a:rPr>
              <a:t>Используем таблицу масс изотопов в </a:t>
            </a:r>
            <a:r>
              <a:rPr lang="ru-RU" dirty="0" err="1">
                <a:latin typeface="Arial" panose="020B0604020202020204" pitchFamily="34" charset="0"/>
                <a:ea typeface="Calibri" panose="020F0502020204030204" pitchFamily="34" charset="0"/>
              </a:rPr>
              <a:t>а.е.м</a:t>
            </a:r>
            <a:r>
              <a:rPr lang="ru-RU" dirty="0"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  <a:endParaRPr lang="ru-RU" dirty="0"/>
          </a:p>
        </p:txBody>
      </p:sp>
      <p:sp>
        <p:nvSpPr>
          <p:cNvPr id="36" name="Rectangle 9"/>
          <p:cNvSpPr>
            <a:spLocks noChangeArrowheads="1"/>
          </p:cNvSpPr>
          <p:nvPr/>
        </p:nvSpPr>
        <p:spPr bwMode="auto">
          <a:xfrm>
            <a:off x="5534952" y="138235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7" name="Объект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4288330"/>
              </p:ext>
            </p:extLst>
          </p:nvPr>
        </p:nvGraphicFramePr>
        <p:xfrm>
          <a:off x="5534952" y="1382358"/>
          <a:ext cx="2762250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38" name="Equation" r:id="rId3" imgW="2768600" imgH="444500" progId="Equation.DSMT4">
                  <p:embed/>
                </p:oleObj>
              </mc:Choice>
              <mc:Fallback>
                <p:oleObj name="Equation" r:id="rId3" imgW="2768600" imgH="4445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4952" y="1382358"/>
                        <a:ext cx="2762250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9" name="Объект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8479861"/>
              </p:ext>
            </p:extLst>
          </p:nvPr>
        </p:nvGraphicFramePr>
        <p:xfrm>
          <a:off x="8804135" y="1375585"/>
          <a:ext cx="22574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39" name="Equation" r:id="rId5" imgW="2260600" imgH="431800" progId="Equation.DSMT4">
                  <p:embed/>
                </p:oleObj>
              </mc:Choice>
              <mc:Fallback>
                <p:oleObj name="Equation" r:id="rId5" imgW="2260600" imgH="4318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04135" y="1375585"/>
                        <a:ext cx="225742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1" name="Объект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3534605"/>
              </p:ext>
            </p:extLst>
          </p:nvPr>
        </p:nvGraphicFramePr>
        <p:xfrm>
          <a:off x="421497" y="2010216"/>
          <a:ext cx="576262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40" name="Equation" r:id="rId7" imgW="5765800" imgH="838200" progId="Equation.DSMT4">
                  <p:embed/>
                </p:oleObj>
              </mc:Choice>
              <mc:Fallback>
                <p:oleObj name="Equation" r:id="rId7" imgW="5765800" imgH="8382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497" y="2010216"/>
                        <a:ext cx="5762625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Rectangle 15"/>
          <p:cNvSpPr>
            <a:spLocks noChangeArrowheads="1"/>
          </p:cNvSpPr>
          <p:nvPr/>
        </p:nvSpPr>
        <p:spPr bwMode="auto">
          <a:xfrm>
            <a:off x="6853954" y="216011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3" name="Объект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5533567"/>
              </p:ext>
            </p:extLst>
          </p:nvPr>
        </p:nvGraphicFramePr>
        <p:xfrm>
          <a:off x="6853954" y="2160114"/>
          <a:ext cx="42672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41" name="Equation" r:id="rId9" imgW="4267200" imgH="381000" progId="Equation.DSMT4">
                  <p:embed/>
                </p:oleObj>
              </mc:Choice>
              <mc:Fallback>
                <p:oleObj name="Equation" r:id="rId9" imgW="4267200" imgH="3810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3954" y="2160114"/>
                        <a:ext cx="42672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Rectangle 21"/>
          <p:cNvSpPr>
            <a:spLocks noChangeArrowheads="1"/>
          </p:cNvSpPr>
          <p:nvPr/>
        </p:nvSpPr>
        <p:spPr bwMode="auto">
          <a:xfrm>
            <a:off x="2824121" y="306801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5" name="Объект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2496465"/>
              </p:ext>
            </p:extLst>
          </p:nvPr>
        </p:nvGraphicFramePr>
        <p:xfrm>
          <a:off x="2824121" y="3068017"/>
          <a:ext cx="4467225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42" name="Equation" r:id="rId11" imgW="4470400" imgH="342900" progId="Equation.DSMT4">
                  <p:embed/>
                </p:oleObj>
              </mc:Choice>
              <mc:Fallback>
                <p:oleObj name="Equation" r:id="rId11" imgW="4470400" imgH="34290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4121" y="3068017"/>
                        <a:ext cx="4467225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Прямоугольник 45"/>
          <p:cNvSpPr/>
          <p:nvPr/>
        </p:nvSpPr>
        <p:spPr>
          <a:xfrm>
            <a:off x="5753437" y="2969777"/>
            <a:ext cx="1626499" cy="51789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5645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5" grpId="0"/>
      <p:bldP spid="4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1306" y="137565"/>
            <a:ext cx="9144000" cy="436970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pPr algn="l"/>
            <a:r>
              <a:rPr lang="ru-RU" sz="2400" b="1" dirty="0" smtClean="0">
                <a:solidFill>
                  <a:srgbClr val="0070C0"/>
                </a:solidFill>
              </a:rPr>
              <a:t>ПРАКТИЧЕСКОЕ ЗАНЯТИЕ №1              </a:t>
            </a:r>
            <a:r>
              <a:rPr lang="ru-RU" sz="2400" b="1" u="sng" dirty="0" smtClean="0">
                <a:solidFill>
                  <a:srgbClr val="FF0000"/>
                </a:solidFill>
              </a:rPr>
              <a:t>ОСНОВНЫЕ СВОЙСТВА АТОМНЫХ ЯДЕР</a:t>
            </a:r>
            <a:endParaRPr lang="ru-RU" sz="2400" b="1" u="sng" dirty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89530" y="7398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189530" y="138135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3845" y="713035"/>
            <a:ext cx="11882215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solidFill>
                  <a:srgbClr val="FF0000"/>
                </a:solidFill>
              </a:rPr>
              <a:t>Задача </a:t>
            </a:r>
            <a:r>
              <a:rPr lang="ru-RU" sz="2000" dirty="0" smtClean="0">
                <a:solidFill>
                  <a:srgbClr val="FF0000"/>
                </a:solidFill>
              </a:rPr>
              <a:t>2  </a:t>
            </a:r>
            <a:r>
              <a:rPr lang="ru-RU" dirty="0"/>
              <a:t>Определите энергию связи, дефект массы и удельную энергию связи ядра </a:t>
            </a:r>
            <a:r>
              <a:rPr lang="en-US" dirty="0" smtClean="0"/>
              <a:t>He</a:t>
            </a:r>
            <a:r>
              <a:rPr lang="ru-RU" dirty="0" smtClean="0"/>
              <a:t>(4,2), если масса ядра </a:t>
            </a:r>
            <a:r>
              <a:rPr lang="ru-RU" dirty="0"/>
              <a:t>равна 4,00260 </a:t>
            </a:r>
            <a:r>
              <a:rPr lang="ru-RU" dirty="0" err="1"/>
              <a:t>а.е.м</a:t>
            </a:r>
            <a:r>
              <a:rPr lang="ru-RU" dirty="0"/>
              <a:t>.</a:t>
            </a:r>
            <a:endParaRPr kumimoji="0" lang="ru-RU" altLang="ru-RU" b="1" strike="noStrike" cap="none" normalizeH="0" baseline="-2500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1429789" y="396500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208714" y="162596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374073" y="235063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6234546" y="278559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3208714" y="396500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307603" y="481409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9210502" y="401074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" name="Rectangle 31"/>
          <p:cNvSpPr>
            <a:spLocks noChangeArrowheads="1"/>
          </p:cNvSpPr>
          <p:nvPr/>
        </p:nvSpPr>
        <p:spPr bwMode="auto">
          <a:xfrm>
            <a:off x="586221" y="525349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" name="Rectangle 43"/>
          <p:cNvSpPr>
            <a:spLocks noChangeArrowheads="1"/>
          </p:cNvSpPr>
          <p:nvPr/>
        </p:nvSpPr>
        <p:spPr bwMode="auto">
          <a:xfrm>
            <a:off x="63845" y="1421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6" name="Rectangle 9"/>
          <p:cNvSpPr>
            <a:spLocks noChangeArrowheads="1"/>
          </p:cNvSpPr>
          <p:nvPr/>
        </p:nvSpPr>
        <p:spPr bwMode="auto">
          <a:xfrm>
            <a:off x="5534952" y="138235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2" name="Rectangle 15"/>
          <p:cNvSpPr>
            <a:spLocks noChangeArrowheads="1"/>
          </p:cNvSpPr>
          <p:nvPr/>
        </p:nvSpPr>
        <p:spPr bwMode="auto">
          <a:xfrm>
            <a:off x="6853954" y="216011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" name="Rectangle 21"/>
          <p:cNvSpPr>
            <a:spLocks noChangeArrowheads="1"/>
          </p:cNvSpPr>
          <p:nvPr/>
        </p:nvSpPr>
        <p:spPr bwMode="auto">
          <a:xfrm>
            <a:off x="2824121" y="306801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43802" y="171177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11520"/>
              </p:ext>
            </p:extLst>
          </p:nvPr>
        </p:nvGraphicFramePr>
        <p:xfrm>
          <a:off x="143802" y="1711779"/>
          <a:ext cx="539115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44" name="Equation" r:id="rId3" imgW="5397500" imgH="431800" progId="Equation.DSMT4">
                  <p:embed/>
                </p:oleObj>
              </mc:Choice>
              <mc:Fallback>
                <p:oleObj name="Equation" r:id="rId3" imgW="5397500" imgH="4318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802" y="1711779"/>
                        <a:ext cx="5391150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18485" y="23764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1509605"/>
              </p:ext>
            </p:extLst>
          </p:nvPr>
        </p:nvGraphicFramePr>
        <p:xfrm>
          <a:off x="218485" y="2376457"/>
          <a:ext cx="4552950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45" name="Equation" r:id="rId5" imgW="4546600" imgH="444500" progId="Equation.DSMT4">
                  <p:embed/>
                </p:oleObj>
              </mc:Choice>
              <mc:Fallback>
                <p:oleObj name="Equation" r:id="rId5" imgW="4546600" imgH="4445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485" y="2376457"/>
                        <a:ext cx="4552950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4572000" y="24262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7131326"/>
              </p:ext>
            </p:extLst>
          </p:nvPr>
        </p:nvGraphicFramePr>
        <p:xfrm>
          <a:off x="4572000" y="2426263"/>
          <a:ext cx="653415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46" name="Equation" r:id="rId7" imgW="6527800" imgH="342900" progId="Equation.DSMT4">
                  <p:embed/>
                </p:oleObj>
              </mc:Choice>
              <mc:Fallback>
                <p:oleObj name="Equation" r:id="rId7" imgW="6527800" imgH="3429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426263"/>
                        <a:ext cx="653415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1" name="Объект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1071022"/>
              </p:ext>
            </p:extLst>
          </p:nvPr>
        </p:nvGraphicFramePr>
        <p:xfrm>
          <a:off x="307603" y="2997217"/>
          <a:ext cx="535305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47" name="Equation" r:id="rId9" imgW="5359400" imgH="723900" progId="Equation.DSMT4">
                  <p:embed/>
                </p:oleObj>
              </mc:Choice>
              <mc:Fallback>
                <p:oleObj name="Equation" r:id="rId9" imgW="5359400" imgH="7239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603" y="2997217"/>
                        <a:ext cx="5353050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307603" y="392500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5" name="Объект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8484017"/>
              </p:ext>
            </p:extLst>
          </p:nvPr>
        </p:nvGraphicFramePr>
        <p:xfrm>
          <a:off x="307603" y="3925008"/>
          <a:ext cx="363855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48" name="Equation" r:id="rId11" imgW="3644900" imgH="774700" progId="Equation.DSMT4">
                  <p:embed/>
                </p:oleObj>
              </mc:Choice>
              <mc:Fallback>
                <p:oleObj name="Equation" r:id="rId11" imgW="3644900" imgH="7747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603" y="3925008"/>
                        <a:ext cx="3638550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58068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1306" y="137565"/>
            <a:ext cx="9144000" cy="436970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pPr algn="l"/>
            <a:r>
              <a:rPr lang="ru-RU" sz="2400" b="1" dirty="0" smtClean="0">
                <a:solidFill>
                  <a:srgbClr val="0070C0"/>
                </a:solidFill>
              </a:rPr>
              <a:t>ПРАКТИЧЕСКОЕ ЗАНЯТИЕ №1              </a:t>
            </a:r>
            <a:r>
              <a:rPr lang="ru-RU" sz="2400" b="1" u="sng" dirty="0" smtClean="0">
                <a:solidFill>
                  <a:srgbClr val="FF0000"/>
                </a:solidFill>
              </a:rPr>
              <a:t>ОСНОВНЫЕ СВОЙСТВА АТОМНЫХ ЯДЕР</a:t>
            </a:r>
            <a:endParaRPr lang="ru-RU" sz="2400" b="1" u="sng" dirty="0">
              <a:solidFill>
                <a:srgbClr val="FF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8887" y="15043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89530" y="7398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189530" y="138135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3845" y="713035"/>
            <a:ext cx="11882215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solidFill>
                  <a:srgbClr val="FF0000"/>
                </a:solidFill>
              </a:rPr>
              <a:t>Задача </a:t>
            </a:r>
            <a:r>
              <a:rPr lang="ru-RU" sz="2000" dirty="0" smtClean="0">
                <a:solidFill>
                  <a:srgbClr val="FF0000"/>
                </a:solidFill>
              </a:rPr>
              <a:t>3  </a:t>
            </a:r>
            <a:r>
              <a:rPr lang="ru-RU" dirty="0"/>
              <a:t>Определите энергию связи, дефект массы и удельную энергию связи ядра </a:t>
            </a:r>
            <a:r>
              <a:rPr lang="en-US" dirty="0" smtClean="0"/>
              <a:t>Li</a:t>
            </a:r>
            <a:r>
              <a:rPr lang="ru-RU" dirty="0" smtClean="0"/>
              <a:t>(</a:t>
            </a:r>
            <a:r>
              <a:rPr lang="en-US" dirty="0" smtClean="0"/>
              <a:t>7</a:t>
            </a:r>
            <a:r>
              <a:rPr lang="ru-RU" dirty="0" smtClean="0"/>
              <a:t>,</a:t>
            </a:r>
            <a:r>
              <a:rPr lang="en-US" dirty="0"/>
              <a:t>3</a:t>
            </a:r>
            <a:r>
              <a:rPr lang="ru-RU" dirty="0" smtClean="0"/>
              <a:t>), если масса атома равна 7,016 </a:t>
            </a:r>
            <a:r>
              <a:rPr lang="ru-RU" dirty="0" err="1"/>
              <a:t>а.е.м</a:t>
            </a:r>
            <a:r>
              <a:rPr lang="ru-RU" dirty="0"/>
              <a:t>.</a:t>
            </a:r>
            <a:endParaRPr kumimoji="0" lang="ru-RU" altLang="ru-RU" b="1" strike="noStrike" cap="none" normalizeH="0" baseline="-2500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2410691" y="670095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208714" y="162596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374073" y="235063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6234546" y="278559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3208714" y="396500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307603" y="481409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9210502" y="401074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" name="Rectangle 31"/>
          <p:cNvSpPr>
            <a:spLocks noChangeArrowheads="1"/>
          </p:cNvSpPr>
          <p:nvPr/>
        </p:nvSpPr>
        <p:spPr bwMode="auto">
          <a:xfrm>
            <a:off x="586221" y="525349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" name="Rectangle 43"/>
          <p:cNvSpPr>
            <a:spLocks noChangeArrowheads="1"/>
          </p:cNvSpPr>
          <p:nvPr/>
        </p:nvSpPr>
        <p:spPr bwMode="auto">
          <a:xfrm>
            <a:off x="63845" y="1421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6" name="Rectangle 9"/>
          <p:cNvSpPr>
            <a:spLocks noChangeArrowheads="1"/>
          </p:cNvSpPr>
          <p:nvPr/>
        </p:nvSpPr>
        <p:spPr bwMode="auto">
          <a:xfrm>
            <a:off x="5534952" y="138235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" name="Rectangle 1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2" name="Rectangle 15"/>
          <p:cNvSpPr>
            <a:spLocks noChangeArrowheads="1"/>
          </p:cNvSpPr>
          <p:nvPr/>
        </p:nvSpPr>
        <p:spPr bwMode="auto">
          <a:xfrm>
            <a:off x="6853954" y="216011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4" name="Rectangle 21"/>
          <p:cNvSpPr>
            <a:spLocks noChangeArrowheads="1"/>
          </p:cNvSpPr>
          <p:nvPr/>
        </p:nvSpPr>
        <p:spPr bwMode="auto">
          <a:xfrm>
            <a:off x="2824121" y="306801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43802" y="171177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18485" y="23764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4572000" y="24262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" name="Rectangle 1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" name="Rectangle 2"/>
          <p:cNvSpPr>
            <a:spLocks noChangeArrowheads="1"/>
          </p:cNvSpPr>
          <p:nvPr/>
        </p:nvSpPr>
        <p:spPr bwMode="auto">
          <a:xfrm>
            <a:off x="374073" y="15371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9" name="Объект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3653962"/>
              </p:ext>
            </p:extLst>
          </p:nvPr>
        </p:nvGraphicFramePr>
        <p:xfrm>
          <a:off x="261938" y="1536700"/>
          <a:ext cx="7532687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49" name="Equation" r:id="rId3" imgW="7543800" imgH="431640" progId="Equation.DSMT4">
                  <p:embed/>
                </p:oleObj>
              </mc:Choice>
              <mc:Fallback>
                <p:oleObj name="Equation" r:id="rId3" imgW="7543800" imgH="43164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938" y="1536700"/>
                        <a:ext cx="7532687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2" name="Объект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1153906"/>
              </p:ext>
            </p:extLst>
          </p:nvPr>
        </p:nvGraphicFramePr>
        <p:xfrm>
          <a:off x="5568950" y="2055813"/>
          <a:ext cx="5578475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50" name="Equation" r:id="rId5" imgW="5574960" imgH="342720" progId="Equation.DSMT4">
                  <p:embed/>
                </p:oleObj>
              </mc:Choice>
              <mc:Fallback>
                <p:oleObj name="Equation" r:id="rId5" imgW="5574960" imgH="34272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8950" y="2055813"/>
                        <a:ext cx="5578475" cy="339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7"/>
          <p:cNvSpPr>
            <a:spLocks noChangeArrowheads="1"/>
          </p:cNvSpPr>
          <p:nvPr/>
        </p:nvSpPr>
        <p:spPr bwMode="auto">
          <a:xfrm>
            <a:off x="980902" y="27359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4" name="Объект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9625977"/>
              </p:ext>
            </p:extLst>
          </p:nvPr>
        </p:nvGraphicFramePr>
        <p:xfrm>
          <a:off x="974725" y="2735263"/>
          <a:ext cx="7356475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51" name="Equation" r:id="rId7" imgW="7353000" imgH="342720" progId="Equation.DSMT4">
                  <p:embed/>
                </p:oleObj>
              </mc:Choice>
              <mc:Fallback>
                <p:oleObj name="Equation" r:id="rId7" imgW="7353000" imgH="34272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4725" y="2735263"/>
                        <a:ext cx="7356475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Rectangle 12"/>
          <p:cNvSpPr>
            <a:spLocks noChangeArrowheads="1"/>
          </p:cNvSpPr>
          <p:nvPr/>
        </p:nvSpPr>
        <p:spPr bwMode="auto">
          <a:xfrm>
            <a:off x="980902" y="337728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7" name="Объект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1635151"/>
              </p:ext>
            </p:extLst>
          </p:nvPr>
        </p:nvGraphicFramePr>
        <p:xfrm>
          <a:off x="904875" y="3376613"/>
          <a:ext cx="5648325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52" name="Equation" r:id="rId9" imgW="5651280" imgH="736560" progId="Equation.DSMT4">
                  <p:embed/>
                </p:oleObj>
              </mc:Choice>
              <mc:Fallback>
                <p:oleObj name="Equation" r:id="rId9" imgW="5651280" imgH="73656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4875" y="3376613"/>
                        <a:ext cx="5648325" cy="733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Rectangle 14"/>
          <p:cNvSpPr>
            <a:spLocks noChangeArrowheads="1"/>
          </p:cNvSpPr>
          <p:nvPr/>
        </p:nvSpPr>
        <p:spPr bwMode="auto">
          <a:xfrm>
            <a:off x="1005840" y="447622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1" name="Объект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4690065"/>
              </p:ext>
            </p:extLst>
          </p:nvPr>
        </p:nvGraphicFramePr>
        <p:xfrm>
          <a:off x="1005840" y="4476226"/>
          <a:ext cx="363855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53" name="Equation" r:id="rId11" imgW="3644640" imgH="774360" progId="Equation.DSMT4">
                  <p:embed/>
                </p:oleObj>
              </mc:Choice>
              <mc:Fallback>
                <p:oleObj name="Equation" r:id="rId11" imgW="3644640" imgH="77436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5840" y="4476226"/>
                        <a:ext cx="3638550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17408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7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1060</TotalTime>
  <Words>385</Words>
  <Application>Microsoft Office PowerPoint</Application>
  <PresentationFormat>Широкоэкранный</PresentationFormat>
  <Paragraphs>36</Paragraphs>
  <Slides>11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Symbol</vt:lpstr>
      <vt:lpstr>Times New Roman</vt:lpstr>
      <vt:lpstr>Тема Office</vt:lpstr>
      <vt:lpstr>Equation</vt:lpstr>
      <vt:lpstr>MathType 6.0 Equation</vt:lpstr>
      <vt:lpstr>2. Энергия связи и устойчивость ядер                       ИЗБЫТОК МАССЫ</vt:lpstr>
      <vt:lpstr>2. Энергия связи и устойчивость ядер                       ИЗБЫТОК МАССЫ</vt:lpstr>
      <vt:lpstr>2. Энергия связи и устойчивость ядер                       ИЗБЫТОК МАССЫ</vt:lpstr>
      <vt:lpstr>2. Энергия связи и устойчивость ядер                       ИЗБЫТОК МАССЫ</vt:lpstr>
      <vt:lpstr>2. Энергия связи и устойчивость ядер                       ВЫДЕЛЕНИЕ ЭНЕРГИИ</vt:lpstr>
      <vt:lpstr>ПРАКТИЧЕСКОЕ ЗАНЯТИЕ №1                     ЭНЕРГИЯ И ТЕМПЕРАТУРА</vt:lpstr>
      <vt:lpstr>ПРАКТИЧЕСКОЕ ЗАНЯТИЕ №1              ОСНОВНЫЕ СВОЙСТВА АТОМНЫХ ЯДЕР</vt:lpstr>
      <vt:lpstr>ПРАКТИЧЕСКОЕ ЗАНЯТИЕ №1              ОСНОВНЫЕ СВОЙСТВА АТОМНЫХ ЯДЕР</vt:lpstr>
      <vt:lpstr>ПРАКТИЧЕСКОЕ ЗАНЯТИЕ №1              ОСНОВНЫЕ СВОЙСТВА АТОМНЫХ ЯДЕР</vt:lpstr>
      <vt:lpstr>ПРАКТИЧЕСКОЕ ЗАНЯТИЕ №1              ОСНОВНЫЕ СВОЙСТВА АТОМНЫХ ЯДЕР</vt:lpstr>
      <vt:lpstr>ПРАКТИЧЕСКОЕ ЗАНЯТИЕ №1              ОСНОВНЫЕ СВОЙСТВА АТОМНЫХ ЯДЕР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ЯДЕРНАЯ ФИЗИКА  3 СЕМЕСТР</dc:title>
  <dc:creator>--</dc:creator>
  <cp:lastModifiedBy>--</cp:lastModifiedBy>
  <cp:revision>178</cp:revision>
  <dcterms:created xsi:type="dcterms:W3CDTF">2025-02-16T15:27:58Z</dcterms:created>
  <dcterms:modified xsi:type="dcterms:W3CDTF">2025-03-04T18:27:26Z</dcterms:modified>
</cp:coreProperties>
</file>