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83" r:id="rId7"/>
    <p:sldId id="279" r:id="rId8"/>
    <p:sldId id="280" r:id="rId9"/>
    <p:sldId id="281" r:id="rId10"/>
    <p:sldId id="282" r:id="rId11"/>
    <p:sldId id="28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8.wmf"/><Relationship Id="rId7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11" Type="http://schemas.openxmlformats.org/officeDocument/2006/relationships/image" Target="../media/image34.wmf"/><Relationship Id="rId5" Type="http://schemas.openxmlformats.org/officeDocument/2006/relationships/image" Target="../media/image23.wmf"/><Relationship Id="rId10" Type="http://schemas.openxmlformats.org/officeDocument/2006/relationships/image" Target="../media/image33.wmf"/><Relationship Id="rId4" Type="http://schemas.openxmlformats.org/officeDocument/2006/relationships/image" Target="../media/image29.wmf"/><Relationship Id="rId9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13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39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0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5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23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5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20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E299-32E7-4329-B03F-EB16BE6BF66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7454-9215-4AF1-B793-6B9198B22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Relationship Id="rId22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0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ИЗБЫТОК МАССЫ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1571" y="792282"/>
            <a:ext cx="118704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ИЗБЫТОК МАССЫ: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обычно в таблицах даютс</a:t>
            </a:r>
            <a:r>
              <a:rPr lang="ru-RU" alt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 не массы ядер 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M(A,Z)</a:t>
            </a:r>
            <a:r>
              <a:rPr lang="ru-RU" alt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или их энергии связи 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W(A,Z)</a:t>
            </a:r>
            <a:r>
              <a:rPr lang="ru-RU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b="1" i="1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kumimoji="0" lang="ru-RU" altLang="ru-RU" b="1" u="none" strike="noStrike" cap="none" normalizeH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даже не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массы атомов 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kumimoji="0" lang="ru-RU" altLang="ru-RU" b="1" i="1" u="none" strike="noStrike" cap="none" normalizeH="0" baseline="-25000" dirty="0" err="1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ат</a:t>
            </a:r>
            <a:r>
              <a:rPr kumimoji="0" lang="en-US" altLang="ru-RU" b="1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(A,Z)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kumimoji="0" lang="ru-RU" altLang="ru-RU" b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избыток массы </a:t>
            </a:r>
            <a:r>
              <a:rPr kumimoji="0" lang="ru-RU" altLang="ru-RU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kumimoji="0" lang="en-US" altLang="ru-RU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(A,Z)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                            С помощью этого значения можно найти </a:t>
            </a:r>
            <a:r>
              <a:rPr lang="en-US" altLang="ru-RU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M(A,Z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W(A,Z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</a:t>
            </a:r>
            <a:r>
              <a:rPr lang="en-US" altLang="ru-RU" b="1" i="1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ru-RU" b="1" i="1" baseline="-25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US" altLang="ru-RU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altLang="ru-RU" b="1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altLang="ru-RU" b="1" i="1" baseline="-250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ru-RU" altLang="ru-RU" b="1" i="1" baseline="-25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ru-RU" altLang="ru-RU" b="1" strike="noStrike" cap="none" normalizeH="0" baseline="-2500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429789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80681"/>
              </p:ext>
            </p:extLst>
          </p:nvPr>
        </p:nvGraphicFramePr>
        <p:xfrm>
          <a:off x="2967038" y="1700213"/>
          <a:ext cx="51403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8" name="Equation" r:id="rId3" imgW="5143320" imgH="507960" progId="Equation.DSMT4">
                  <p:embed/>
                </p:oleObj>
              </mc:Choice>
              <mc:Fallback>
                <p:oleObj name="Equation" r:id="rId3" imgW="5143320" imgH="507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1700213"/>
                        <a:ext cx="51403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875199"/>
              </p:ext>
            </p:extLst>
          </p:nvPr>
        </p:nvGraphicFramePr>
        <p:xfrm>
          <a:off x="374073" y="2350637"/>
          <a:ext cx="6096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79" name="Equation" r:id="rId5" imgW="6096000" imgH="1295400" progId="Equation.DSMT4">
                  <p:embed/>
                </p:oleObj>
              </mc:Choice>
              <mc:Fallback>
                <p:oleObj name="Equation" r:id="rId5" imgW="6096000" imgH="1295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73" y="2350637"/>
                        <a:ext cx="6096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421863"/>
              </p:ext>
            </p:extLst>
          </p:nvPr>
        </p:nvGraphicFramePr>
        <p:xfrm>
          <a:off x="6234546" y="2785599"/>
          <a:ext cx="3952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0" name="Equation" r:id="rId7" imgW="3949700" imgH="431800" progId="Equation.DSMT4">
                  <p:embed/>
                </p:oleObj>
              </mc:Choice>
              <mc:Fallback>
                <p:oleObj name="Equation" r:id="rId7" imgW="3949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546" y="2785599"/>
                        <a:ext cx="39528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366232"/>
              </p:ext>
            </p:extLst>
          </p:nvPr>
        </p:nvGraphicFramePr>
        <p:xfrm>
          <a:off x="3208714" y="3965003"/>
          <a:ext cx="533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1" name="Equation" r:id="rId9" imgW="5334000" imgH="381000" progId="Equation.DSMT4">
                  <p:embed/>
                </p:oleObj>
              </mc:Choice>
              <mc:Fallback>
                <p:oleObj name="Equation" r:id="rId9" imgW="53340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714" y="3965003"/>
                        <a:ext cx="533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3034145" y="3848793"/>
            <a:ext cx="5793971" cy="673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921697"/>
              </p:ext>
            </p:extLst>
          </p:nvPr>
        </p:nvGraphicFramePr>
        <p:xfrm>
          <a:off x="3597275" y="4751388"/>
          <a:ext cx="47212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2" name="Equation" r:id="rId11" imgW="4724280" imgH="431640" progId="Equation.DSMT4">
                  <p:embed/>
                </p:oleObj>
              </mc:Choice>
              <mc:Fallback>
                <p:oleObj name="Equation" r:id="rId11" imgW="472428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4751388"/>
                        <a:ext cx="47212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145283"/>
              </p:ext>
            </p:extLst>
          </p:nvPr>
        </p:nvGraphicFramePr>
        <p:xfrm>
          <a:off x="9210502" y="4010745"/>
          <a:ext cx="1476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3" name="Equation" r:id="rId13" imgW="1473200" imgH="431800" progId="Equation.DSMT4">
                  <p:embed/>
                </p:oleObj>
              </mc:Choice>
              <mc:Fallback>
                <p:oleObj name="Equation" r:id="rId13" imgW="1473200" imgH="431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0502" y="4010745"/>
                        <a:ext cx="1476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86221" y="52534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657835"/>
              </p:ext>
            </p:extLst>
          </p:nvPr>
        </p:nvGraphicFramePr>
        <p:xfrm>
          <a:off x="477838" y="5253038"/>
          <a:ext cx="9817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4" name="Equation" r:id="rId15" imgW="9816840" imgH="495000" progId="Equation.DSMT4">
                  <p:embed/>
                </p:oleObj>
              </mc:Choice>
              <mc:Fallback>
                <p:oleObj name="Equation" r:id="rId15" imgW="9816840" imgH="4950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5253038"/>
                        <a:ext cx="9817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525170"/>
              </p:ext>
            </p:extLst>
          </p:nvPr>
        </p:nvGraphicFramePr>
        <p:xfrm>
          <a:off x="653067" y="5982156"/>
          <a:ext cx="52863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5" name="Equation" r:id="rId17" imgW="5283200" imgH="469900" progId="Equation.DSMT4">
                  <p:embed/>
                </p:oleObj>
              </mc:Choice>
              <mc:Fallback>
                <p:oleObj name="Equation" r:id="rId17" imgW="5283200" imgH="4699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67" y="5982156"/>
                        <a:ext cx="52863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995208"/>
              </p:ext>
            </p:extLst>
          </p:nvPr>
        </p:nvGraphicFramePr>
        <p:xfrm>
          <a:off x="5683306" y="6019130"/>
          <a:ext cx="30003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86" name="Equation" r:id="rId19" imgW="2997200" imgH="431800" progId="Equation.DSMT4">
                  <p:embed/>
                </p:oleObj>
              </mc:Choice>
              <mc:Fallback>
                <p:oleObj name="Equation" r:id="rId19" imgW="2997200" imgH="4318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306" y="6019130"/>
                        <a:ext cx="30003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ПРАКТИЧЕСКОЕ ЗАНЯТИЕ №1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ОСНОВНЫЕ СВОЙСТВА АТОМНЫХ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845" y="743382"/>
            <a:ext cx="118822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0000"/>
                </a:solidFill>
              </a:rPr>
              <a:t>Задача </a:t>
            </a:r>
            <a:r>
              <a:rPr lang="en-US" sz="2000" dirty="0" smtClean="0">
                <a:solidFill>
                  <a:srgbClr val="FF0000"/>
                </a:solidFill>
              </a:rPr>
              <a:t>4 </a:t>
            </a:r>
            <a:r>
              <a:rPr lang="ru-RU" dirty="0"/>
              <a:t>Найдите энергию, выделяющуюся </a:t>
            </a:r>
            <a:r>
              <a:rPr lang="ru-RU" dirty="0" smtClean="0"/>
              <a:t>в следующей термоядерной реакции:</a:t>
            </a:r>
            <a:endParaRPr kumimoji="0" lang="ru-RU" altLang="ru-RU" b="1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410691" y="67009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1775751" y="77292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534952" y="1382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853954" y="2160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8485" y="23764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572000" y="2426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74073" y="153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980902" y="273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1174581" y="46116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1005840" y="4476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3679" y="12343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714469"/>
              </p:ext>
            </p:extLst>
          </p:nvPr>
        </p:nvGraphicFramePr>
        <p:xfrm>
          <a:off x="193679" y="1234320"/>
          <a:ext cx="294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4" name="Equation" r:id="rId3" imgW="2946400" imgH="444500" progId="Equation.DSMT4">
                  <p:embed/>
                </p:oleObj>
              </mc:Choice>
              <mc:Fallback>
                <p:oleObj name="Equation" r:id="rId3" imgW="29464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9" y="1234320"/>
                        <a:ext cx="29432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849027" y="12932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928716"/>
              </p:ext>
            </p:extLst>
          </p:nvPr>
        </p:nvGraphicFramePr>
        <p:xfrm>
          <a:off x="3652838" y="1249363"/>
          <a:ext cx="20796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5" name="Equation" r:id="rId5" imgW="2082600" imgH="431640" progId="Equation.DSMT4">
                  <p:embed/>
                </p:oleObj>
              </mc:Choice>
              <mc:Fallback>
                <p:oleObj name="Equation" r:id="rId5" imgW="208260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1249363"/>
                        <a:ext cx="207962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069218" y="12304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496729"/>
              </p:ext>
            </p:extLst>
          </p:nvPr>
        </p:nvGraphicFramePr>
        <p:xfrm>
          <a:off x="6138706" y="1208028"/>
          <a:ext cx="15065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6" name="Equation" r:id="rId7" imgW="1511280" imgH="558720" progId="Equation.DSMT4">
                  <p:embed/>
                </p:oleObj>
              </mc:Choice>
              <mc:Fallback>
                <p:oleObj name="Equation" r:id="rId7" imgW="1511280" imgH="558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706" y="1208028"/>
                        <a:ext cx="1506538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586221" y="1857702"/>
            <a:ext cx="4867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Используем таблицу масс изотопов в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а.е.м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1189530" y="2475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007279"/>
              </p:ext>
            </p:extLst>
          </p:nvPr>
        </p:nvGraphicFramePr>
        <p:xfrm>
          <a:off x="1189530" y="2475720"/>
          <a:ext cx="5372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7" name="Equation" r:id="rId9" imgW="5372100" imgH="838200" progId="Equation.DSMT4">
                  <p:embed/>
                </p:oleObj>
              </mc:Choice>
              <mc:Fallback>
                <p:oleObj name="Equation" r:id="rId9" imgW="5372100" imgH="838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530" y="2475720"/>
                        <a:ext cx="53721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1284203" y="36517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314789"/>
              </p:ext>
            </p:extLst>
          </p:nvPr>
        </p:nvGraphicFramePr>
        <p:xfrm>
          <a:off x="1284203" y="3651789"/>
          <a:ext cx="4248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8" name="Equation" r:id="rId11" imgW="4254500" imgH="381000" progId="Equation.DSMT4">
                  <p:embed/>
                </p:oleObj>
              </mc:Choice>
              <mc:Fallback>
                <p:oleObj name="Equation" r:id="rId11" imgW="4254500" imgH="38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03" y="3651789"/>
                        <a:ext cx="42481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1284203" y="42809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679725"/>
              </p:ext>
            </p:extLst>
          </p:nvPr>
        </p:nvGraphicFramePr>
        <p:xfrm>
          <a:off x="1284203" y="4280986"/>
          <a:ext cx="45815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9" name="Equation" r:id="rId13" imgW="4584700" imgH="342900" progId="Equation.DSMT4">
                  <p:embed/>
                </p:oleObj>
              </mc:Choice>
              <mc:Fallback>
                <p:oleObj name="Equation" r:id="rId13" imgW="4584700" imgH="3429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03" y="4280986"/>
                        <a:ext cx="45815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334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43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ПРАКТИЧЕСКОЕ ЗАНЯТИЕ №1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ОСНОВНЫЕ СВОЙСТВА АТОМНЫХ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845" y="743382"/>
            <a:ext cx="118822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0000"/>
                </a:solidFill>
              </a:rPr>
              <a:t>Задача </a:t>
            </a:r>
            <a:r>
              <a:rPr lang="ru-RU" sz="2000" dirty="0" smtClean="0">
                <a:solidFill>
                  <a:srgbClr val="FF0000"/>
                </a:solidFill>
              </a:rPr>
              <a:t>5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Какое из ядер более устойчиво:  Н(3,1) или Не(3,2) ?</a:t>
            </a:r>
            <a:endParaRPr kumimoji="0" lang="ru-RU" altLang="ru-RU" b="1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410691" y="67009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1775751" y="77292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534952" y="1382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853954" y="2160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8485" y="23764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572000" y="2426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74073" y="153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980902" y="273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93679" y="12343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849027" y="129325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069218" y="12304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6221" y="1857702"/>
            <a:ext cx="4725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Используем таблицу масс изотопов в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</a:rPr>
              <a:t>МэВ</a:t>
            </a:r>
            <a:endParaRPr lang="ru-RU" dirty="0"/>
          </a:p>
        </p:txBody>
      </p:sp>
      <p:sp>
        <p:nvSpPr>
          <p:cNvPr id="45" name="Rectangle 11"/>
          <p:cNvSpPr>
            <a:spLocks noChangeArrowheads="1"/>
          </p:cNvSpPr>
          <p:nvPr/>
        </p:nvSpPr>
        <p:spPr bwMode="auto">
          <a:xfrm>
            <a:off x="1189530" y="24757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1284203" y="36517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1870424" y="6693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123875" y="4447058"/>
            <a:ext cx="2788905" cy="15855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задание: 4.2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8,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9,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86221" y="24120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204207"/>
              </p:ext>
            </p:extLst>
          </p:nvPr>
        </p:nvGraphicFramePr>
        <p:xfrm>
          <a:off x="586221" y="2412014"/>
          <a:ext cx="72294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Equation" r:id="rId3" imgW="7226300" imgH="444500" progId="Equation.DSMT4">
                  <p:embed/>
                </p:oleObj>
              </mc:Choice>
              <mc:Fallback>
                <p:oleObj name="Equation" r:id="rId3" imgW="72263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21" y="2412014"/>
                        <a:ext cx="722947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586221" y="31077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342686"/>
              </p:ext>
            </p:extLst>
          </p:nvPr>
        </p:nvGraphicFramePr>
        <p:xfrm>
          <a:off x="586221" y="3107749"/>
          <a:ext cx="71342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Equation" r:id="rId5" imgW="7124700" imgH="444500" progId="Equation.DSMT4">
                  <p:embed/>
                </p:oleObj>
              </mc:Choice>
              <mc:Fallback>
                <p:oleObj name="Equation" r:id="rId5" imgW="71247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21" y="3107749"/>
                        <a:ext cx="71342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7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3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ИЗБЫТОК МАССЫ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45544" y="3547713"/>
            <a:ext cx="6983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1. Энергия </a:t>
            </a:r>
            <a:r>
              <a:rPr lang="ru-RU" b="1" dirty="0"/>
              <a:t>отделения </a:t>
            </a:r>
            <a:r>
              <a:rPr lang="ru-RU" b="1" dirty="0" smtClean="0"/>
              <a:t>нейтрона</a:t>
            </a:r>
            <a:r>
              <a:rPr lang="en-US" b="1" dirty="0" smtClean="0"/>
              <a:t> (</a:t>
            </a:r>
            <a:r>
              <a:rPr lang="ru-RU" b="1" dirty="0" smtClean="0"/>
              <a:t>энергия </a:t>
            </a:r>
            <a:r>
              <a:rPr lang="ru-RU" b="1" dirty="0"/>
              <a:t>связи нейтрона с ядром):</a:t>
            </a:r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798344"/>
              </p:ext>
            </p:extLst>
          </p:nvPr>
        </p:nvGraphicFramePr>
        <p:xfrm>
          <a:off x="1806575" y="806450"/>
          <a:ext cx="3629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3" imgW="3632040" imgH="431640" progId="Equation.DSMT4">
                  <p:embed/>
                </p:oleObj>
              </mc:Choice>
              <mc:Fallback>
                <p:oleObj name="Equation" r:id="rId3" imgW="363204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806450"/>
                        <a:ext cx="3629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1791061" y="750442"/>
            <a:ext cx="3633324" cy="5710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319118"/>
              </p:ext>
            </p:extLst>
          </p:nvPr>
        </p:nvGraphicFramePr>
        <p:xfrm>
          <a:off x="1105053" y="1513279"/>
          <a:ext cx="7743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5" imgW="7747000" imgH="508000" progId="Equation.DSMT4">
                  <p:embed/>
                </p:oleObj>
              </mc:Choice>
              <mc:Fallback>
                <p:oleObj name="Equation" r:id="rId5" imgW="77470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053" y="1513279"/>
                        <a:ext cx="774382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779789"/>
              </p:ext>
            </p:extLst>
          </p:nvPr>
        </p:nvGraphicFramePr>
        <p:xfrm>
          <a:off x="6447439" y="804382"/>
          <a:ext cx="23241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7" imgW="2324100" imgH="431800" progId="Equation.DSMT4">
                  <p:embed/>
                </p:oleObj>
              </mc:Choice>
              <mc:Fallback>
                <p:oleObj name="Equation" r:id="rId7" imgW="23241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7439" y="804382"/>
                        <a:ext cx="23241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6352248" y="750442"/>
            <a:ext cx="2670371" cy="5710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1105053" y="2112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365756"/>
              </p:ext>
            </p:extLst>
          </p:nvPr>
        </p:nvGraphicFramePr>
        <p:xfrm>
          <a:off x="1105053" y="2112050"/>
          <a:ext cx="5753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8" name="Equation" r:id="rId9" imgW="5753100" imgH="469900" progId="Equation.DSMT4">
                  <p:embed/>
                </p:oleObj>
              </mc:Choice>
              <mc:Fallback>
                <p:oleObj name="Equation" r:id="rId9" imgW="5753100" imgH="469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053" y="2112050"/>
                        <a:ext cx="57531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872545"/>
              </p:ext>
            </p:extLst>
          </p:nvPr>
        </p:nvGraphicFramePr>
        <p:xfrm>
          <a:off x="2817813" y="2833688"/>
          <a:ext cx="4892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Equation" r:id="rId11" imgW="4889160" imgH="431640" progId="Equation.DSMT4">
                  <p:embed/>
                </p:oleObj>
              </mc:Choice>
              <mc:Fallback>
                <p:oleObj name="Equation" r:id="rId11" imgW="488916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813" y="2833688"/>
                        <a:ext cx="48926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2718924" y="2785599"/>
            <a:ext cx="5017062" cy="6211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124349"/>
              </p:ext>
            </p:extLst>
          </p:nvPr>
        </p:nvGraphicFramePr>
        <p:xfrm>
          <a:off x="0" y="3942833"/>
          <a:ext cx="12150668" cy="466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0" name="Equation" r:id="rId13" imgW="12496680" imgH="482400" progId="Equation.DSMT4">
                  <p:embed/>
                </p:oleObj>
              </mc:Choice>
              <mc:Fallback>
                <p:oleObj name="Equation" r:id="rId13" imgW="12496680" imgH="482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942833"/>
                        <a:ext cx="12150668" cy="4661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34103"/>
              </p:ext>
            </p:extLst>
          </p:nvPr>
        </p:nvGraphicFramePr>
        <p:xfrm>
          <a:off x="548640" y="4426857"/>
          <a:ext cx="3476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1" name="Equation" r:id="rId15" imgW="3479800" imgH="431800" progId="Equation.DSMT4">
                  <p:embed/>
                </p:oleObj>
              </mc:Choice>
              <mc:Fallback>
                <p:oleObj name="Equation" r:id="rId15" imgW="3479800" imgH="4318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" y="4426857"/>
                        <a:ext cx="34766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0" y="4804346"/>
            <a:ext cx="67194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2</a:t>
            </a:r>
            <a:r>
              <a:rPr lang="ru-RU" b="1" dirty="0" smtClean="0"/>
              <a:t>. Энергия </a:t>
            </a:r>
            <a:r>
              <a:rPr lang="ru-RU" b="1" dirty="0"/>
              <a:t>отделения </a:t>
            </a:r>
            <a:r>
              <a:rPr lang="ru-RU" b="1" dirty="0" smtClean="0"/>
              <a:t>протона </a:t>
            </a:r>
            <a:r>
              <a:rPr lang="en-US" b="1" dirty="0" smtClean="0"/>
              <a:t>(</a:t>
            </a:r>
            <a:r>
              <a:rPr lang="ru-RU" b="1" dirty="0" smtClean="0"/>
              <a:t>энергия </a:t>
            </a:r>
            <a:r>
              <a:rPr lang="ru-RU" b="1" dirty="0"/>
              <a:t>связи </a:t>
            </a:r>
            <a:r>
              <a:rPr lang="ru-RU" b="1" dirty="0" smtClean="0"/>
              <a:t>протона </a:t>
            </a:r>
            <a:r>
              <a:rPr lang="ru-RU" b="1" dirty="0"/>
              <a:t>с ядром):</a:t>
            </a: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149629" y="52042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4" name="Объект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36344"/>
              </p:ext>
            </p:extLst>
          </p:nvPr>
        </p:nvGraphicFramePr>
        <p:xfrm>
          <a:off x="228089" y="5211925"/>
          <a:ext cx="81740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2" name="Equation" r:id="rId17" imgW="8178480" imgH="444240" progId="Equation.DSMT4">
                  <p:embed/>
                </p:oleObj>
              </mc:Choice>
              <mc:Fallback>
                <p:oleObj name="Equation" r:id="rId17" imgW="8178480" imgH="4442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89" y="5211925"/>
                        <a:ext cx="81740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" name="Объект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42817"/>
              </p:ext>
            </p:extLst>
          </p:nvPr>
        </p:nvGraphicFramePr>
        <p:xfrm>
          <a:off x="4367556" y="5672021"/>
          <a:ext cx="55372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3" name="Equation" r:id="rId19" imgW="5537160" imgH="482400" progId="Equation.DSMT4">
                  <p:embed/>
                </p:oleObj>
              </mc:Choice>
              <mc:Fallback>
                <p:oleObj name="Equation" r:id="rId19" imgW="5537160" imgH="482400" progId="Equation.DSMT4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7556" y="5672021"/>
                        <a:ext cx="55372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7285530" y="63596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148625"/>
              </p:ext>
            </p:extLst>
          </p:nvPr>
        </p:nvGraphicFramePr>
        <p:xfrm>
          <a:off x="3821211" y="6215998"/>
          <a:ext cx="3914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name="Equation" r:id="rId21" imgW="3911600" imgH="431800" progId="Equation.DSMT4">
                  <p:embed/>
                </p:oleObj>
              </mc:Choice>
              <mc:Fallback>
                <p:oleObj name="Equation" r:id="rId21" imgW="3911600" imgH="431800" progId="Equation.DSMT4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211" y="6215998"/>
                        <a:ext cx="39147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69"/>
          <p:cNvSpPr>
            <a:spLocks noChangeArrowheads="1"/>
          </p:cNvSpPr>
          <p:nvPr/>
        </p:nvSpPr>
        <p:spPr bwMode="auto">
          <a:xfrm>
            <a:off x="6751981" y="48135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6617289"/>
              </p:ext>
            </p:extLst>
          </p:nvPr>
        </p:nvGraphicFramePr>
        <p:xfrm>
          <a:off x="6905625" y="3509963"/>
          <a:ext cx="3279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name="Equation" r:id="rId23" imgW="3276360" imgH="431640" progId="Equation.DSMT4">
                  <p:embed/>
                </p:oleObj>
              </mc:Choice>
              <mc:Fallback>
                <p:oleObj name="Equation" r:id="rId23" imgW="3276360" imgH="431640" progId="Equation.DSMT4">
                  <p:embed/>
                  <p:pic>
                    <p:nvPicPr>
                      <p:cNvPr id="0" name="Object 5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3509963"/>
                        <a:ext cx="32797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582"/>
          <p:cNvSpPr>
            <a:spLocks noChangeArrowheads="1"/>
          </p:cNvSpPr>
          <p:nvPr/>
        </p:nvSpPr>
        <p:spPr bwMode="auto">
          <a:xfrm>
            <a:off x="6858153" y="47472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816578"/>
              </p:ext>
            </p:extLst>
          </p:nvPr>
        </p:nvGraphicFramePr>
        <p:xfrm>
          <a:off x="6794500" y="4746625"/>
          <a:ext cx="36798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Equation" r:id="rId25" imgW="3682800" imgH="431640" progId="Equation.DSMT4">
                  <p:embed/>
                </p:oleObj>
              </mc:Choice>
              <mc:Fallback>
                <p:oleObj name="Equation" r:id="rId25" imgW="3682800" imgH="431640" progId="Equation.DSMT4">
                  <p:embed/>
                  <p:pic>
                    <p:nvPicPr>
                      <p:cNvPr id="0" name="Object 5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4746625"/>
                        <a:ext cx="36798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70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 animBg="1"/>
      <p:bldP spid="37" grpId="0" animBg="1"/>
      <p:bldP spid="42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ИЗБЫТОК МАССЫ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02143" y="2001784"/>
            <a:ext cx="329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Энергия </a:t>
            </a:r>
            <a:r>
              <a:rPr lang="ru-RU" b="1" dirty="0"/>
              <a:t>отделения </a:t>
            </a:r>
            <a:r>
              <a:rPr lang="ru-RU" b="1" dirty="0" smtClean="0"/>
              <a:t>нейтрона:</a:t>
            </a:r>
            <a:endParaRPr lang="ru-RU" b="1" dirty="0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1105053" y="2112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713359"/>
              </p:ext>
            </p:extLst>
          </p:nvPr>
        </p:nvGraphicFramePr>
        <p:xfrm>
          <a:off x="3128963" y="1141413"/>
          <a:ext cx="4892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4" name="Equation" r:id="rId3" imgW="4889160" imgH="431640" progId="Equation.DSMT4">
                  <p:embed/>
                </p:oleObj>
              </mc:Choice>
              <mc:Fallback>
                <p:oleObj name="Equation" r:id="rId3" imgW="488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3" y="1141413"/>
                        <a:ext cx="48926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2985961" y="1038837"/>
            <a:ext cx="5017062" cy="62114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" name="Rectangle 31"/>
          <p:cNvSpPr>
            <a:spLocks noChangeArrowheads="1"/>
          </p:cNvSpPr>
          <p:nvPr/>
        </p:nvSpPr>
        <p:spPr bwMode="auto">
          <a:xfrm>
            <a:off x="149629" y="3056349"/>
            <a:ext cx="3170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 Энергия </a:t>
            </a:r>
            <a:r>
              <a:rPr lang="ru-RU" b="1" dirty="0"/>
              <a:t>отделения </a:t>
            </a:r>
            <a:r>
              <a:rPr lang="ru-RU" b="1" dirty="0" smtClean="0"/>
              <a:t>протона:</a:t>
            </a:r>
            <a:endParaRPr lang="ru-RU" b="1" dirty="0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" name="Rectangle 67"/>
          <p:cNvSpPr>
            <a:spLocks noChangeArrowheads="1"/>
          </p:cNvSpPr>
          <p:nvPr/>
        </p:nvSpPr>
        <p:spPr bwMode="auto">
          <a:xfrm>
            <a:off x="3799489" y="5659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14062" y="24851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200426"/>
              </p:ext>
            </p:extLst>
          </p:nvPr>
        </p:nvGraphicFramePr>
        <p:xfrm>
          <a:off x="3014062" y="2485178"/>
          <a:ext cx="4067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5" name="Equation" r:id="rId5" imgW="4064000" imgH="431800" progId="Equation.DSMT4">
                  <p:embed/>
                </p:oleObj>
              </mc:Choice>
              <mc:Fallback>
                <p:oleObj name="Equation" r:id="rId5" imgW="40640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062" y="2485178"/>
                        <a:ext cx="40671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014062" y="29138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574901" y="36623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469722"/>
              </p:ext>
            </p:extLst>
          </p:nvPr>
        </p:nvGraphicFramePr>
        <p:xfrm>
          <a:off x="2976088" y="3545343"/>
          <a:ext cx="46196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6" name="Equation" r:id="rId7" imgW="4622800" imgH="444500" progId="Equation.DSMT4">
                  <p:embed/>
                </p:oleObj>
              </mc:Choice>
              <mc:Fallback>
                <p:oleObj name="Equation" r:id="rId7" imgW="46228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088" y="3545343"/>
                        <a:ext cx="46196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31"/>
          <p:cNvSpPr>
            <a:spLocks noChangeArrowheads="1"/>
          </p:cNvSpPr>
          <p:nvPr/>
        </p:nvSpPr>
        <p:spPr bwMode="auto">
          <a:xfrm>
            <a:off x="149629" y="4065016"/>
            <a:ext cx="37484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/>
              <a:t> Энергия </a:t>
            </a:r>
            <a:r>
              <a:rPr lang="ru-RU" b="1" dirty="0"/>
              <a:t>отделения </a:t>
            </a:r>
            <a:r>
              <a:rPr lang="ru-RU" b="1" dirty="0" smtClean="0"/>
              <a:t>частицы </a:t>
            </a:r>
            <a:r>
              <a:rPr lang="en-US" b="1" i="1" dirty="0" smtClean="0"/>
              <a:t>X(</a:t>
            </a:r>
            <a:r>
              <a:rPr lang="en-US" b="1" i="1" dirty="0" err="1" smtClean="0"/>
              <a:t>a,z</a:t>
            </a:r>
            <a:r>
              <a:rPr lang="en-US" b="1" i="1" dirty="0" smtClean="0"/>
              <a:t>)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548640" y="45718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969662"/>
              </p:ext>
            </p:extLst>
          </p:nvPr>
        </p:nvGraphicFramePr>
        <p:xfrm>
          <a:off x="548640" y="4571849"/>
          <a:ext cx="9629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7" name="Equation" r:id="rId9" imgW="9626600" imgH="431800" progId="Equation.DSMT4">
                  <p:embed/>
                </p:oleObj>
              </mc:Choice>
              <mc:Fallback>
                <p:oleObj name="Equation" r:id="rId9" imgW="96266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" y="4571849"/>
                        <a:ext cx="96297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548640" y="500047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19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2" grpId="0" animBg="1"/>
      <p:bldP spid="49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ИЗБЫТОК МАССЫ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7877228" y="476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07723" y="7902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1105053" y="15132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6447439" y="8043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1105053" y="2112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2925481" y="2833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" name="Rectangle 30"/>
          <p:cNvSpPr>
            <a:spLocks noChangeArrowheads="1"/>
          </p:cNvSpPr>
          <p:nvPr/>
        </p:nvSpPr>
        <p:spPr bwMode="auto">
          <a:xfrm>
            <a:off x="149629" y="3981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48640" y="4426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698269" y="97761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7" name="Rectangle 87"/>
          <p:cNvSpPr>
            <a:spLocks noChangeArrowheads="1"/>
          </p:cNvSpPr>
          <p:nvPr/>
        </p:nvSpPr>
        <p:spPr bwMode="auto">
          <a:xfrm>
            <a:off x="3821211" y="6215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07476" y="2510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985237" y="38714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985961" y="40833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" name="Rectangle 15"/>
          <p:cNvSpPr>
            <a:spLocks noChangeArrowheads="1"/>
          </p:cNvSpPr>
          <p:nvPr/>
        </p:nvSpPr>
        <p:spPr bwMode="auto">
          <a:xfrm>
            <a:off x="3707476" y="69878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" name="Rectangle 18"/>
          <p:cNvSpPr>
            <a:spLocks noChangeArrowheads="1"/>
          </p:cNvSpPr>
          <p:nvPr/>
        </p:nvSpPr>
        <p:spPr bwMode="auto">
          <a:xfrm>
            <a:off x="138546" y="18855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0" name="Rectangle 19"/>
          <p:cNvSpPr>
            <a:spLocks noChangeArrowheads="1"/>
          </p:cNvSpPr>
          <p:nvPr/>
        </p:nvSpPr>
        <p:spPr bwMode="auto">
          <a:xfrm>
            <a:off x="138546" y="272377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" name="Rectangle 21"/>
          <p:cNvSpPr>
            <a:spLocks noChangeArrowheads="1"/>
          </p:cNvSpPr>
          <p:nvPr/>
        </p:nvSpPr>
        <p:spPr bwMode="auto">
          <a:xfrm>
            <a:off x="138546" y="7833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" name="Rectangle 22"/>
          <p:cNvSpPr>
            <a:spLocks noChangeArrowheads="1"/>
          </p:cNvSpPr>
          <p:nvPr/>
        </p:nvSpPr>
        <p:spPr bwMode="auto">
          <a:xfrm>
            <a:off x="637310" y="169722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" name="Rectangle 24"/>
          <p:cNvSpPr>
            <a:spLocks noChangeArrowheads="1"/>
          </p:cNvSpPr>
          <p:nvPr/>
        </p:nvSpPr>
        <p:spPr bwMode="auto">
          <a:xfrm>
            <a:off x="138546" y="7320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704145"/>
              </p:ext>
            </p:extLst>
          </p:nvPr>
        </p:nvGraphicFramePr>
        <p:xfrm>
          <a:off x="138546" y="732041"/>
          <a:ext cx="112395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0" name="Equation" r:id="rId3" imgW="11239500" imgH="939800" progId="Equation.DSMT4">
                  <p:embed/>
                </p:oleObj>
              </mc:Choice>
              <mc:Fallback>
                <p:oleObj name="Equation" r:id="rId3" imgW="11239500" imgH="939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46" y="732041"/>
                        <a:ext cx="112395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38546" y="167501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7" name="Rectangle 30"/>
          <p:cNvSpPr>
            <a:spLocks noChangeArrowheads="1"/>
          </p:cNvSpPr>
          <p:nvPr/>
        </p:nvSpPr>
        <p:spPr bwMode="auto">
          <a:xfrm>
            <a:off x="3158836" y="19873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8" name="Объект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120825"/>
              </p:ext>
            </p:extLst>
          </p:nvPr>
        </p:nvGraphicFramePr>
        <p:xfrm>
          <a:off x="3096506" y="1746116"/>
          <a:ext cx="41243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1" name="Equation" r:id="rId5" imgW="4127500" imgH="444500" progId="Equation.DSMT4">
                  <p:embed/>
                </p:oleObj>
              </mc:Choice>
              <mc:Fallback>
                <p:oleObj name="Equation" r:id="rId5" imgW="4127500" imgH="4445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6506" y="1746116"/>
                        <a:ext cx="41243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448887" y="25103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0" name="Объект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189690"/>
              </p:ext>
            </p:extLst>
          </p:nvPr>
        </p:nvGraphicFramePr>
        <p:xfrm>
          <a:off x="448887" y="2261100"/>
          <a:ext cx="6296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2" name="Equation" r:id="rId7" imgW="6299200" imgH="431800" progId="Equation.DSMT4">
                  <p:embed/>
                </p:oleObj>
              </mc:Choice>
              <mc:Fallback>
                <p:oleObj name="Equation" r:id="rId7" imgW="6299200" imgH="431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87" y="2261100"/>
                        <a:ext cx="6296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-719677" y="40339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2" name="Объект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345468"/>
              </p:ext>
            </p:extLst>
          </p:nvPr>
        </p:nvGraphicFramePr>
        <p:xfrm>
          <a:off x="456335" y="2743561"/>
          <a:ext cx="6276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3" name="Equation" r:id="rId9" imgW="6273800" imgH="431800" progId="Equation.DSMT4">
                  <p:embed/>
                </p:oleObj>
              </mc:Choice>
              <mc:Fallback>
                <p:oleObj name="Equation" r:id="rId9" imgW="6273800" imgH="4318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35" y="2743561"/>
                        <a:ext cx="62769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767345"/>
              </p:ext>
            </p:extLst>
          </p:nvPr>
        </p:nvGraphicFramePr>
        <p:xfrm>
          <a:off x="418666" y="3626824"/>
          <a:ext cx="40671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4" name="Equation" r:id="rId11" imgW="4064000" imgH="431800" progId="Equation.DSMT4">
                  <p:embed/>
                </p:oleObj>
              </mc:Choice>
              <mc:Fallback>
                <p:oleObj name="Equation" r:id="rId11" imgW="4064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66" y="3626824"/>
                        <a:ext cx="40671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259978" y="40753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7" name="Объект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752001"/>
              </p:ext>
            </p:extLst>
          </p:nvPr>
        </p:nvGraphicFramePr>
        <p:xfrm>
          <a:off x="1332320" y="4051503"/>
          <a:ext cx="8229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5" name="Equation" r:id="rId13" imgW="8229600" imgH="431800" progId="Equation.DSMT4">
                  <p:embed/>
                </p:oleObj>
              </mc:Choice>
              <mc:Fallback>
                <p:oleObj name="Equation" r:id="rId13" imgW="8229600" imgH="431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20" y="4051503"/>
                        <a:ext cx="82296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Rectangle 39"/>
          <p:cNvSpPr>
            <a:spLocks noChangeArrowheads="1"/>
          </p:cNvSpPr>
          <p:nvPr/>
        </p:nvSpPr>
        <p:spPr bwMode="auto">
          <a:xfrm>
            <a:off x="259978" y="45039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" name="Объект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849748"/>
              </p:ext>
            </p:extLst>
          </p:nvPr>
        </p:nvGraphicFramePr>
        <p:xfrm>
          <a:off x="418666" y="4518298"/>
          <a:ext cx="46196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6" name="Equation" r:id="rId15" imgW="4622800" imgH="444500" progId="Equation.DSMT4">
                  <p:embed/>
                </p:oleObj>
              </mc:Choice>
              <mc:Fallback>
                <p:oleObj name="Equation" r:id="rId15" imgW="46228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66" y="4518298"/>
                        <a:ext cx="46196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47"/>
          <p:cNvSpPr>
            <a:spLocks noChangeArrowheads="1"/>
          </p:cNvSpPr>
          <p:nvPr/>
        </p:nvSpPr>
        <p:spPr bwMode="auto">
          <a:xfrm>
            <a:off x="259978" y="50942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" name="Объект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91542"/>
              </p:ext>
            </p:extLst>
          </p:nvPr>
        </p:nvGraphicFramePr>
        <p:xfrm>
          <a:off x="1281457" y="4920414"/>
          <a:ext cx="85439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7" name="Equation" r:id="rId17" imgW="8547100" imgH="444500" progId="Equation.DSMT4">
                  <p:embed/>
                </p:oleObj>
              </mc:Choice>
              <mc:Fallback>
                <p:oleObj name="Equation" r:id="rId17" imgW="8547100" imgH="4445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457" y="4920414"/>
                        <a:ext cx="85439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48"/>
          <p:cNvSpPr>
            <a:spLocks noChangeArrowheads="1"/>
          </p:cNvSpPr>
          <p:nvPr/>
        </p:nvSpPr>
        <p:spPr bwMode="auto">
          <a:xfrm>
            <a:off x="307603" y="602404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3" name="Rectangle 58"/>
          <p:cNvSpPr>
            <a:spLocks noChangeArrowheads="1"/>
          </p:cNvSpPr>
          <p:nvPr/>
        </p:nvSpPr>
        <p:spPr bwMode="auto">
          <a:xfrm>
            <a:off x="448887" y="34654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4" name="Объект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941233"/>
              </p:ext>
            </p:extLst>
          </p:nvPr>
        </p:nvGraphicFramePr>
        <p:xfrm>
          <a:off x="448887" y="3157753"/>
          <a:ext cx="71723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8" name="Equation" r:id="rId19" imgW="7175500" imgH="431800" progId="Equation.DSMT4">
                  <p:embed/>
                </p:oleObj>
              </mc:Choice>
              <mc:Fallback>
                <p:oleObj name="Equation" r:id="rId19" imgW="7175500" imgH="4318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887" y="3157753"/>
                        <a:ext cx="71723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Rectangle 69"/>
          <p:cNvSpPr>
            <a:spLocks noChangeArrowheads="1"/>
          </p:cNvSpPr>
          <p:nvPr/>
        </p:nvSpPr>
        <p:spPr bwMode="auto">
          <a:xfrm>
            <a:off x="307603" y="6228414"/>
            <a:ext cx="1289617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6" name="Объект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387863"/>
              </p:ext>
            </p:extLst>
          </p:nvPr>
        </p:nvGraphicFramePr>
        <p:xfrm>
          <a:off x="440574" y="5429730"/>
          <a:ext cx="5577809" cy="494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9" name="Equation" r:id="rId21" imgW="4876800" imgH="431800" progId="Equation.DSMT4">
                  <p:embed/>
                </p:oleObj>
              </mc:Choice>
              <mc:Fallback>
                <p:oleObj name="Equation" r:id="rId21" imgW="4876800" imgH="431800" progId="Equation.DSMT4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74" y="5429730"/>
                        <a:ext cx="5577809" cy="4942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Rectangle 71"/>
          <p:cNvSpPr>
            <a:spLocks noChangeArrowheads="1"/>
          </p:cNvSpPr>
          <p:nvPr/>
        </p:nvSpPr>
        <p:spPr bwMode="auto">
          <a:xfrm>
            <a:off x="6001789" y="6252176"/>
            <a:ext cx="119462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8" name="Объект 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132675"/>
              </p:ext>
            </p:extLst>
          </p:nvPr>
        </p:nvGraphicFramePr>
        <p:xfrm>
          <a:off x="1284228" y="6032475"/>
          <a:ext cx="8971078" cy="50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0" name="Equation" r:id="rId23" imgW="7670800" imgH="431800" progId="Equation.DSMT4">
                  <p:embed/>
                </p:oleObj>
              </mc:Choice>
              <mc:Fallback>
                <p:oleObj name="Equation" r:id="rId23" imgW="7670800" imgH="431800" progId="Equation.DSMT4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28" y="6032475"/>
                        <a:ext cx="8971078" cy="505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83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</a:rPr>
              <a:t>2</a:t>
            </a:r>
            <a:r>
              <a:rPr lang="ru-RU" sz="2400" b="1" dirty="0" smtClean="0">
                <a:solidFill>
                  <a:srgbClr val="0070C0"/>
                </a:solidFill>
              </a:rPr>
              <a:t>. Энергия связи и устойчивость ядер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ВЫДЕЛЕНИЕ ЭНЕРГИИ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3750" y="675587"/>
            <a:ext cx="4848058" cy="297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strike="noStrike" cap="none" normalizeH="0" baseline="-2500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Рассмотрим выделение энергии в ядерных реакциях: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52254" y="227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429789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3855" y="3760465"/>
            <a:ext cx="34087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/>
              <a:t>Выделение энергии из 1 г урана: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86221" y="52534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52254" y="9699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734244"/>
              </p:ext>
            </p:extLst>
          </p:nvPr>
        </p:nvGraphicFramePr>
        <p:xfrm>
          <a:off x="2452254" y="969904"/>
          <a:ext cx="42481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4" name="Equation" r:id="rId3" imgW="4254500" imgH="596900" progId="Equation.DSMT4">
                  <p:embed/>
                </p:oleObj>
              </mc:Choice>
              <mc:Fallback>
                <p:oleObj name="Equation" r:id="rId3" imgW="4254500" imgH="596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254" y="969904"/>
                        <a:ext cx="42481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795165" y="1707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971044" y="26138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05341"/>
              </p:ext>
            </p:extLst>
          </p:nvPr>
        </p:nvGraphicFramePr>
        <p:xfrm>
          <a:off x="3471483" y="1725462"/>
          <a:ext cx="18573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5" name="Equation" r:id="rId5" imgW="1854200" imgH="774700" progId="Equation.DSMT4">
                  <p:embed/>
                </p:oleObj>
              </mc:Choice>
              <mc:Fallback>
                <p:oleObj name="Equation" r:id="rId5" imgW="1854200" imgH="7747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483" y="1725462"/>
                        <a:ext cx="18573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1189530" y="26138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391954"/>
              </p:ext>
            </p:extLst>
          </p:nvPr>
        </p:nvGraphicFramePr>
        <p:xfrm>
          <a:off x="992188" y="2614613"/>
          <a:ext cx="6880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6" name="Equation" r:id="rId7" imgW="6883200" imgH="342720" progId="Equation.DSMT4">
                  <p:embed/>
                </p:oleObj>
              </mc:Choice>
              <mc:Fallback>
                <p:oleObj name="Equation" r:id="rId7" imgW="6883200" imgH="3427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614613"/>
                        <a:ext cx="6880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3123525" y="31166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" name="Объект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864277"/>
              </p:ext>
            </p:extLst>
          </p:nvPr>
        </p:nvGraphicFramePr>
        <p:xfrm>
          <a:off x="3123525" y="3116652"/>
          <a:ext cx="28765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7" name="Equation" r:id="rId9" imgW="2882900" imgH="673100" progId="Equation.DSMT4">
                  <p:embed/>
                </p:oleObj>
              </mc:Choice>
              <mc:Fallback>
                <p:oleObj name="Equation" r:id="rId9" imgW="2882900" imgH="673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3525" y="3116652"/>
                        <a:ext cx="2876550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374073" y="40289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875370"/>
              </p:ext>
            </p:extLst>
          </p:nvPr>
        </p:nvGraphicFramePr>
        <p:xfrm>
          <a:off x="374073" y="4028910"/>
          <a:ext cx="87725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8" name="Equation" r:id="rId11" imgW="8775700" imgH="749300" progId="Equation.DSMT4">
                  <p:embed/>
                </p:oleObj>
              </mc:Choice>
              <mc:Fallback>
                <p:oleObj name="Equation" r:id="rId11" imgW="8775700" imgH="7493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73" y="4028910"/>
                        <a:ext cx="877252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74072" y="4781385"/>
            <a:ext cx="9239265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Теплота сгорания угля: 393,5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кДж/моль          При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этом выделяется 18 л СО</a:t>
            </a:r>
            <a:r>
              <a:rPr lang="ru-RU" baseline="-25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(1,5 л/г)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auto">
          <a:xfrm>
            <a:off x="414596" y="52966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632558"/>
              </p:ext>
            </p:extLst>
          </p:nvPr>
        </p:nvGraphicFramePr>
        <p:xfrm>
          <a:off x="414596" y="5296660"/>
          <a:ext cx="62960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9" name="Equation" r:id="rId13" imgW="6286500" imgH="673100" progId="Equation.DSMT4">
                  <p:embed/>
                </p:oleObj>
              </mc:Choice>
              <mc:Fallback>
                <p:oleObj name="Equation" r:id="rId13" imgW="6286500" imgH="6731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96" y="5296660"/>
                        <a:ext cx="62960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0"/>
          <p:cNvSpPr>
            <a:spLocks noChangeArrowheads="1"/>
          </p:cNvSpPr>
          <p:nvPr/>
        </p:nvSpPr>
        <p:spPr bwMode="auto">
          <a:xfrm>
            <a:off x="1429789" y="61905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034716"/>
              </p:ext>
            </p:extLst>
          </p:nvPr>
        </p:nvGraphicFramePr>
        <p:xfrm>
          <a:off x="1429789" y="6190521"/>
          <a:ext cx="5638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0" name="Equation" r:id="rId15" imgW="5638800" imgH="381000" progId="Equation.DSMT4">
                  <p:embed/>
                </p:oleObj>
              </mc:Choice>
              <mc:Fallback>
                <p:oleObj name="Equation" r:id="rId15" imgW="5638800" imgH="3810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789" y="6190521"/>
                        <a:ext cx="5638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2120113" y="6190521"/>
            <a:ext cx="5114167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277"/>
          <p:cNvSpPr>
            <a:spLocks noChangeArrowheads="1"/>
          </p:cNvSpPr>
          <p:nvPr/>
        </p:nvSpPr>
        <p:spPr bwMode="auto">
          <a:xfrm>
            <a:off x="6967243" y="523934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704628"/>
              </p:ext>
            </p:extLst>
          </p:nvPr>
        </p:nvGraphicFramePr>
        <p:xfrm>
          <a:off x="6967243" y="5239349"/>
          <a:ext cx="50768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1" name="Equation" r:id="rId17" imgW="5080000" imgH="723900" progId="Equation.DSMT4">
                  <p:embed/>
                </p:oleObj>
              </mc:Choice>
              <mc:Fallback>
                <p:oleObj name="Equation" r:id="rId17" imgW="5080000" imgH="723900" progId="Equation.DSMT4">
                  <p:embed/>
                  <p:pic>
                    <p:nvPicPr>
                      <p:cNvPr id="0" name="Object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7243" y="5239349"/>
                        <a:ext cx="50768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34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25" grpId="0"/>
      <p:bldP spid="34" grpId="0"/>
      <p:bldP spid="35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ПРАКТИЧЕСКОЕ ЗАНЯТИЕ №1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ЭНЕРГИЯ И ТЕМПЕРАТУРА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9214021" y="51482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1317741" y="72818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534952" y="1382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853954" y="2160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2824121" y="30680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23145" y="790540"/>
            <a:ext cx="402174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Дж – сколько это «в градусах»?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6221" y="1412878"/>
            <a:ext cx="303762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775970" algn="l"/>
              </a:tabLs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Тело 2 кг, скорость10 м/с   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23847" y="11254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93973"/>
              </p:ext>
            </p:extLst>
          </p:nvPr>
        </p:nvGraphicFramePr>
        <p:xfrm>
          <a:off x="3605213" y="1125538"/>
          <a:ext cx="37719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3" name="Equation" r:id="rId3" imgW="3771720" imgH="787320" progId="Equation.DSMT4">
                  <p:embed/>
                </p:oleObj>
              </mc:Choice>
              <mc:Fallback>
                <p:oleObj name="Equation" r:id="rId3" imgW="3771720" imgH="7873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1125538"/>
                        <a:ext cx="37719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7784232" y="11832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519531"/>
              </p:ext>
            </p:extLst>
          </p:nvPr>
        </p:nvGraphicFramePr>
        <p:xfrm>
          <a:off x="7784232" y="1183262"/>
          <a:ext cx="23526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4" name="Equation" r:id="rId5" imgW="2349500" imgH="787400" progId="Equation.DSMT4">
                  <p:embed/>
                </p:oleObj>
              </mc:Choice>
              <mc:Fallback>
                <p:oleObj name="Equation" r:id="rId5" imgW="2349500" imgH="787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4232" y="1183262"/>
                        <a:ext cx="23526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731520" y="20283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113347"/>
              </p:ext>
            </p:extLst>
          </p:nvPr>
        </p:nvGraphicFramePr>
        <p:xfrm>
          <a:off x="731520" y="2028328"/>
          <a:ext cx="23907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5" name="Equation" r:id="rId7" imgW="2387600" imgH="431800" progId="Equation.DSMT4">
                  <p:embed/>
                </p:oleObj>
              </mc:Choice>
              <mc:Fallback>
                <p:oleObj name="Equation" r:id="rId7" imgW="23876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" y="2028328"/>
                        <a:ext cx="23907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727537" y="251140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565330"/>
              </p:ext>
            </p:extLst>
          </p:nvPr>
        </p:nvGraphicFramePr>
        <p:xfrm>
          <a:off x="727537" y="2511406"/>
          <a:ext cx="4752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6" name="Equation" r:id="rId9" imgW="4749800" imgH="431800" progId="Equation.DSMT4">
                  <p:embed/>
                </p:oleObj>
              </mc:Choice>
              <mc:Fallback>
                <p:oleObj name="Equation" r:id="rId9" imgW="47498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537" y="2511406"/>
                        <a:ext cx="47529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727537" y="3134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264046"/>
              </p:ext>
            </p:extLst>
          </p:nvPr>
        </p:nvGraphicFramePr>
        <p:xfrm>
          <a:off x="727537" y="3134115"/>
          <a:ext cx="17811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7" name="Equation" r:id="rId11" imgW="1777229" imgH="723586" progId="Equation.DSMT4">
                  <p:embed/>
                </p:oleObj>
              </mc:Choice>
              <mc:Fallback>
                <p:oleObj name="Equation" r:id="rId11" imgW="1777229" imgH="72358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537" y="3134115"/>
                        <a:ext cx="17811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2659294" y="32672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929915"/>
              </p:ext>
            </p:extLst>
          </p:nvPr>
        </p:nvGraphicFramePr>
        <p:xfrm>
          <a:off x="2659294" y="3267241"/>
          <a:ext cx="4772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8" name="Equation" r:id="rId13" imgW="4775200" imgH="431800" progId="Equation.DSMT4">
                  <p:embed/>
                </p:oleObj>
              </mc:Choice>
              <mc:Fallback>
                <p:oleObj name="Equation" r:id="rId13" imgW="4775200" imgH="431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9294" y="3267241"/>
                        <a:ext cx="4772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8055033" y="33585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350242"/>
              </p:ext>
            </p:extLst>
          </p:nvPr>
        </p:nvGraphicFramePr>
        <p:xfrm>
          <a:off x="8055033" y="3358591"/>
          <a:ext cx="1647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29" name="Equation" r:id="rId15" imgW="1651000" imgH="342900" progId="Equation.DSMT4">
                  <p:embed/>
                </p:oleObj>
              </mc:Choice>
              <mc:Fallback>
                <p:oleObj name="Equation" r:id="rId15" imgW="1651000" imgH="3429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033" y="3358591"/>
                        <a:ext cx="16478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7971905" y="3267241"/>
            <a:ext cx="1862051" cy="4984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Rectangle 36"/>
          <p:cNvSpPr>
            <a:spLocks noChangeArrowheads="1"/>
          </p:cNvSpPr>
          <p:nvPr/>
        </p:nvSpPr>
        <p:spPr bwMode="auto">
          <a:xfrm>
            <a:off x="2523145" y="400448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571195"/>
              </p:ext>
            </p:extLst>
          </p:nvPr>
        </p:nvGraphicFramePr>
        <p:xfrm>
          <a:off x="2523145" y="4004489"/>
          <a:ext cx="44862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0" name="Equation" r:id="rId17" imgW="4483100" imgH="431800" progId="Equation.DSMT4">
                  <p:embed/>
                </p:oleObj>
              </mc:Choice>
              <mc:Fallback>
                <p:oleObj name="Equation" r:id="rId17" imgW="4483100" imgH="431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145" y="4004489"/>
                        <a:ext cx="44862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38"/>
          <p:cNvSpPr>
            <a:spLocks noChangeArrowheads="1"/>
          </p:cNvSpPr>
          <p:nvPr/>
        </p:nvSpPr>
        <p:spPr bwMode="auto">
          <a:xfrm>
            <a:off x="3623847" y="47199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" name="Объект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99143"/>
              </p:ext>
            </p:extLst>
          </p:nvPr>
        </p:nvGraphicFramePr>
        <p:xfrm>
          <a:off x="3623847" y="4719907"/>
          <a:ext cx="2257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1" name="Equation" r:id="rId19" imgW="2260600" imgH="431800" progId="Equation.DSMT4">
                  <p:embed/>
                </p:oleObj>
              </mc:Choice>
              <mc:Fallback>
                <p:oleObj name="Equation" r:id="rId19" imgW="2260600" imgH="431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847" y="4719907"/>
                        <a:ext cx="22574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Скругленный прямоугольник 51"/>
          <p:cNvSpPr/>
          <p:nvPr/>
        </p:nvSpPr>
        <p:spPr>
          <a:xfrm>
            <a:off x="3424844" y="4719907"/>
            <a:ext cx="2668385" cy="55036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47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ПРАКТИЧЕСКОЕ ЗАНЯТИЕ №1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ОСНОВНЫЕ СВОЙСТВА АТОМНЫХ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845" y="574535"/>
            <a:ext cx="1188221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0000"/>
                </a:solidFill>
              </a:rPr>
              <a:t>Задача </a:t>
            </a:r>
            <a:r>
              <a:rPr lang="ru-RU" sz="2000" dirty="0" smtClean="0">
                <a:solidFill>
                  <a:srgbClr val="FF0000"/>
                </a:solidFill>
              </a:rPr>
              <a:t>1  </a:t>
            </a:r>
            <a:r>
              <a:rPr lang="ru-RU" dirty="0"/>
              <a:t>При соударении </a:t>
            </a:r>
            <a:r>
              <a:rPr lang="ru-RU" dirty="0">
                <a:sym typeface="Symbol" panose="05050102010706020507" pitchFamily="18" charset="2"/>
              </a:rPr>
              <a:t></a:t>
            </a:r>
            <a:r>
              <a:rPr lang="ru-RU" dirty="0"/>
              <a:t> – частиц с ядром </a:t>
            </a:r>
            <a:r>
              <a:rPr lang="en-US" dirty="0" smtClean="0"/>
              <a:t>B(10,5)</a:t>
            </a:r>
            <a:r>
              <a:rPr lang="ru-RU" dirty="0" smtClean="0"/>
              <a:t> </a:t>
            </a:r>
            <a:r>
              <a:rPr lang="ru-RU" dirty="0"/>
              <a:t>произошла ядерная реакция, в результате которой образовалось два новых ядра. Одним из этих ядер было ядро атома </a:t>
            </a:r>
            <a:r>
              <a:rPr lang="ru-RU" dirty="0" smtClean="0"/>
              <a:t>водорода. </a:t>
            </a:r>
            <a:r>
              <a:rPr lang="ru-RU" dirty="0"/>
              <a:t>Определите второе ядро. Запишите схему ядерной реакции и определите ее энергию. </a:t>
            </a:r>
            <a:endParaRPr kumimoji="0" lang="ru-RU" altLang="ru-RU" b="1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429789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86221" y="52534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63845" y="1464505"/>
            <a:ext cx="4867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Используем таблицу масс изотопов в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</a:rPr>
              <a:t>а.е.м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534952" y="1382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288330"/>
              </p:ext>
            </p:extLst>
          </p:nvPr>
        </p:nvGraphicFramePr>
        <p:xfrm>
          <a:off x="5534952" y="1382358"/>
          <a:ext cx="27622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8" name="Equation" r:id="rId3" imgW="2768600" imgH="444500" progId="Equation.DSMT4">
                  <p:embed/>
                </p:oleObj>
              </mc:Choice>
              <mc:Fallback>
                <p:oleObj name="Equation" r:id="rId3" imgW="2768600" imgH="444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952" y="1382358"/>
                        <a:ext cx="27622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479861"/>
              </p:ext>
            </p:extLst>
          </p:nvPr>
        </p:nvGraphicFramePr>
        <p:xfrm>
          <a:off x="8804135" y="1375585"/>
          <a:ext cx="22574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39" name="Equation" r:id="rId5" imgW="2260600" imgH="431800" progId="Equation.DSMT4">
                  <p:embed/>
                </p:oleObj>
              </mc:Choice>
              <mc:Fallback>
                <p:oleObj name="Equation" r:id="rId5" imgW="22606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4135" y="1375585"/>
                        <a:ext cx="22574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534605"/>
              </p:ext>
            </p:extLst>
          </p:nvPr>
        </p:nvGraphicFramePr>
        <p:xfrm>
          <a:off x="421497" y="2010216"/>
          <a:ext cx="5762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0" name="Equation" r:id="rId7" imgW="5765800" imgH="838200" progId="Equation.DSMT4">
                  <p:embed/>
                </p:oleObj>
              </mc:Choice>
              <mc:Fallback>
                <p:oleObj name="Equation" r:id="rId7" imgW="5765800" imgH="838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97" y="2010216"/>
                        <a:ext cx="57626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853954" y="2160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533567"/>
              </p:ext>
            </p:extLst>
          </p:nvPr>
        </p:nvGraphicFramePr>
        <p:xfrm>
          <a:off x="6853954" y="2160114"/>
          <a:ext cx="426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1" name="Equation" r:id="rId9" imgW="4267200" imgH="381000" progId="Equation.DSMT4">
                  <p:embed/>
                </p:oleObj>
              </mc:Choice>
              <mc:Fallback>
                <p:oleObj name="Equation" r:id="rId9" imgW="42672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954" y="2160114"/>
                        <a:ext cx="426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2824121" y="30680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496465"/>
              </p:ext>
            </p:extLst>
          </p:nvPr>
        </p:nvGraphicFramePr>
        <p:xfrm>
          <a:off x="2824121" y="3068017"/>
          <a:ext cx="44672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2" name="Equation" r:id="rId11" imgW="4470400" imgH="342900" progId="Equation.DSMT4">
                  <p:embed/>
                </p:oleObj>
              </mc:Choice>
              <mc:Fallback>
                <p:oleObj name="Equation" r:id="rId11" imgW="4470400" imgH="342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21" y="3068017"/>
                        <a:ext cx="446722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5753437" y="2969777"/>
            <a:ext cx="1626499" cy="5178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4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/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ПРАКТИЧЕСКОЕ ЗАНЯТИЕ №1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ОСНОВНЫЕ СВОЙСТВА АТОМНЫХ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845" y="713035"/>
            <a:ext cx="118822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0000"/>
                </a:solidFill>
              </a:rPr>
              <a:t>Задача </a:t>
            </a:r>
            <a:r>
              <a:rPr lang="ru-RU" sz="2000" dirty="0" smtClean="0">
                <a:solidFill>
                  <a:srgbClr val="FF0000"/>
                </a:solidFill>
              </a:rPr>
              <a:t>2  </a:t>
            </a:r>
            <a:r>
              <a:rPr lang="ru-RU" dirty="0"/>
              <a:t>Определите энергию связи, дефект массы и удельную энергию связи ядра </a:t>
            </a:r>
            <a:r>
              <a:rPr lang="en-US" dirty="0" smtClean="0"/>
              <a:t>He</a:t>
            </a:r>
            <a:r>
              <a:rPr lang="ru-RU" dirty="0" smtClean="0"/>
              <a:t>(4,2), если масса ядра </a:t>
            </a:r>
            <a:r>
              <a:rPr lang="ru-RU" dirty="0"/>
              <a:t>равна 4,00260 </a:t>
            </a:r>
            <a:r>
              <a:rPr lang="ru-RU" dirty="0" err="1"/>
              <a:t>а.е.м</a:t>
            </a:r>
            <a:r>
              <a:rPr lang="ru-RU" dirty="0"/>
              <a:t>.</a:t>
            </a:r>
            <a:endParaRPr kumimoji="0" lang="ru-RU" altLang="ru-RU" b="1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429789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86221" y="52534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534952" y="1382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853954" y="2160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2824121" y="30680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3802" y="17117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1520"/>
              </p:ext>
            </p:extLst>
          </p:nvPr>
        </p:nvGraphicFramePr>
        <p:xfrm>
          <a:off x="143802" y="1711779"/>
          <a:ext cx="5391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4" name="Equation" r:id="rId3" imgW="5397500" imgH="431800" progId="Equation.DSMT4">
                  <p:embed/>
                </p:oleObj>
              </mc:Choice>
              <mc:Fallback>
                <p:oleObj name="Equation" r:id="rId3" imgW="53975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02" y="1711779"/>
                        <a:ext cx="53911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8485" y="23764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509605"/>
              </p:ext>
            </p:extLst>
          </p:nvPr>
        </p:nvGraphicFramePr>
        <p:xfrm>
          <a:off x="218485" y="2376457"/>
          <a:ext cx="4552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5" name="Equation" r:id="rId5" imgW="4546600" imgH="444500" progId="Equation.DSMT4">
                  <p:embed/>
                </p:oleObj>
              </mc:Choice>
              <mc:Fallback>
                <p:oleObj name="Equation" r:id="rId5" imgW="4546600" imgH="444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85" y="2376457"/>
                        <a:ext cx="45529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572000" y="2426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31326"/>
              </p:ext>
            </p:extLst>
          </p:nvPr>
        </p:nvGraphicFramePr>
        <p:xfrm>
          <a:off x="4572000" y="2426263"/>
          <a:ext cx="6534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6" name="Equation" r:id="rId7" imgW="6527800" imgH="342900" progId="Equation.DSMT4">
                  <p:embed/>
                </p:oleObj>
              </mc:Choice>
              <mc:Fallback>
                <p:oleObj name="Equation" r:id="rId7" imgW="6527800" imgH="342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26263"/>
                        <a:ext cx="65341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071022"/>
              </p:ext>
            </p:extLst>
          </p:nvPr>
        </p:nvGraphicFramePr>
        <p:xfrm>
          <a:off x="307603" y="2997217"/>
          <a:ext cx="53530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7" name="Equation" r:id="rId9" imgW="5359400" imgH="723900" progId="Equation.DSMT4">
                  <p:embed/>
                </p:oleObj>
              </mc:Choice>
              <mc:Fallback>
                <p:oleObj name="Equation" r:id="rId9" imgW="5359400" imgH="723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03" y="2997217"/>
                        <a:ext cx="53530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307603" y="392500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484017"/>
              </p:ext>
            </p:extLst>
          </p:nvPr>
        </p:nvGraphicFramePr>
        <p:xfrm>
          <a:off x="307603" y="3925008"/>
          <a:ext cx="36385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8" name="Equation" r:id="rId11" imgW="3644900" imgH="774700" progId="Equation.DSMT4">
                  <p:embed/>
                </p:oleObj>
              </mc:Choice>
              <mc:Fallback>
                <p:oleObj name="Equation" r:id="rId11" imgW="3644900" imgH="774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03" y="3925008"/>
                        <a:ext cx="36385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06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1306" y="137565"/>
            <a:ext cx="9144000" cy="43697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ПРАКТИЧЕСКОЕ ЗАНЯТИЕ №1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ОСНОВНЫЕ СВОЙСТВА АТОМНЫХ ЯДЕР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48887" y="15043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9530" y="7398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9530" y="13813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845" y="713035"/>
            <a:ext cx="118822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FF0000"/>
                </a:solidFill>
              </a:rPr>
              <a:t>Задача </a:t>
            </a:r>
            <a:r>
              <a:rPr lang="ru-RU" sz="2000" dirty="0" smtClean="0">
                <a:solidFill>
                  <a:srgbClr val="FF0000"/>
                </a:solidFill>
              </a:rPr>
              <a:t>3  </a:t>
            </a:r>
            <a:r>
              <a:rPr lang="ru-RU" dirty="0"/>
              <a:t>Определите энергию связи, дефект массы и удельную энергию связи ядра </a:t>
            </a:r>
            <a:r>
              <a:rPr lang="en-US" dirty="0" smtClean="0"/>
              <a:t>Li</a:t>
            </a:r>
            <a:r>
              <a:rPr lang="ru-RU" dirty="0" smtClean="0"/>
              <a:t>(</a:t>
            </a:r>
            <a:r>
              <a:rPr lang="en-US" dirty="0" smtClean="0"/>
              <a:t>7</a:t>
            </a:r>
            <a:r>
              <a:rPr lang="ru-RU" dirty="0" smtClean="0"/>
              <a:t>,</a:t>
            </a:r>
            <a:r>
              <a:rPr lang="en-US" dirty="0"/>
              <a:t>3</a:t>
            </a:r>
            <a:r>
              <a:rPr lang="ru-RU" dirty="0" smtClean="0"/>
              <a:t>), если масса атома равна 7,016 </a:t>
            </a:r>
            <a:r>
              <a:rPr lang="ru-RU" dirty="0" err="1"/>
              <a:t>а.е.м</a:t>
            </a:r>
            <a:r>
              <a:rPr lang="ru-RU" dirty="0"/>
              <a:t>.</a:t>
            </a:r>
            <a:endParaRPr kumimoji="0" lang="ru-RU" altLang="ru-RU" b="1" strike="noStrike" cap="none" normalizeH="0" baseline="-2500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410691" y="67009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08714" y="162596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74073" y="23506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234546" y="27855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3208714" y="3965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07603" y="481409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9210502" y="40107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586221" y="52534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63845" y="14211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5534952" y="1382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2" name="Rectangle 15"/>
          <p:cNvSpPr>
            <a:spLocks noChangeArrowheads="1"/>
          </p:cNvSpPr>
          <p:nvPr/>
        </p:nvSpPr>
        <p:spPr bwMode="auto">
          <a:xfrm>
            <a:off x="6853954" y="216011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2824121" y="306801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3802" y="17117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18485" y="23764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572000" y="2426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374073" y="1537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653962"/>
              </p:ext>
            </p:extLst>
          </p:nvPr>
        </p:nvGraphicFramePr>
        <p:xfrm>
          <a:off x="261938" y="1536700"/>
          <a:ext cx="7532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9" name="Equation" r:id="rId3" imgW="7543800" imgH="431640" progId="Equation.DSMT4">
                  <p:embed/>
                </p:oleObj>
              </mc:Choice>
              <mc:Fallback>
                <p:oleObj name="Equation" r:id="rId3" imgW="754380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1536700"/>
                        <a:ext cx="75326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153906"/>
              </p:ext>
            </p:extLst>
          </p:nvPr>
        </p:nvGraphicFramePr>
        <p:xfrm>
          <a:off x="5568950" y="2055813"/>
          <a:ext cx="55784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0" name="Equation" r:id="rId5" imgW="5574960" imgH="342720" progId="Equation.DSMT4">
                  <p:embed/>
                </p:oleObj>
              </mc:Choice>
              <mc:Fallback>
                <p:oleObj name="Equation" r:id="rId5" imgW="557496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50" y="2055813"/>
                        <a:ext cx="55784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980902" y="27359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625977"/>
              </p:ext>
            </p:extLst>
          </p:nvPr>
        </p:nvGraphicFramePr>
        <p:xfrm>
          <a:off x="974725" y="2735263"/>
          <a:ext cx="73564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1" name="Equation" r:id="rId7" imgW="7353000" imgH="342720" progId="Equation.DSMT4">
                  <p:embed/>
                </p:oleObj>
              </mc:Choice>
              <mc:Fallback>
                <p:oleObj name="Equation" r:id="rId7" imgW="7353000" imgH="342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735263"/>
                        <a:ext cx="73564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980902" y="33772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635151"/>
              </p:ext>
            </p:extLst>
          </p:nvPr>
        </p:nvGraphicFramePr>
        <p:xfrm>
          <a:off x="904875" y="3376613"/>
          <a:ext cx="56483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2" name="Equation" r:id="rId9" imgW="5651280" imgH="736560" progId="Equation.DSMT4">
                  <p:embed/>
                </p:oleObj>
              </mc:Choice>
              <mc:Fallback>
                <p:oleObj name="Equation" r:id="rId9" imgW="5651280" imgH="7365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376613"/>
                        <a:ext cx="56483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1005840" y="44762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690065"/>
              </p:ext>
            </p:extLst>
          </p:nvPr>
        </p:nvGraphicFramePr>
        <p:xfrm>
          <a:off x="1005840" y="4476226"/>
          <a:ext cx="363855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3" name="Equation" r:id="rId11" imgW="3644640" imgH="774360" progId="Equation.DSMT4">
                  <p:embed/>
                </p:oleObj>
              </mc:Choice>
              <mc:Fallback>
                <p:oleObj name="Equation" r:id="rId11" imgW="3644640" imgH="7743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840" y="4476226"/>
                        <a:ext cx="363855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74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385</Words>
  <Application>Microsoft Office PowerPoint</Application>
  <PresentationFormat>Широкоэкранный</PresentationFormat>
  <Paragraphs>36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Equation</vt:lpstr>
      <vt:lpstr>MathType 6.0 Equation</vt:lpstr>
      <vt:lpstr>2. Энергия связи и устойчивость ядер                       ИЗБЫТОК МАССЫ</vt:lpstr>
      <vt:lpstr>2. Энергия связи и устойчивость ядер                       ИЗБЫТОК МАССЫ</vt:lpstr>
      <vt:lpstr>2. Энергия связи и устойчивость ядер                       ИЗБЫТОК МАССЫ</vt:lpstr>
      <vt:lpstr>2. Энергия связи и устойчивость ядер                       ИЗБЫТОК МАССЫ</vt:lpstr>
      <vt:lpstr>2. Энергия связи и устойчивость ядер                       ВЫДЕЛЕНИЕ ЭНЕРГИИ</vt:lpstr>
      <vt:lpstr>ПРАКТИЧЕСКОЕ ЗАНЯТИЕ №1                     ЭНЕРГИЯ И ТЕМПЕРАТУРА</vt:lpstr>
      <vt:lpstr>ПРАКТИЧЕСКОЕ ЗАНЯТИЕ №1              ОСНОВНЫЕ СВОЙСТВА АТОМНЫХ ЯДЕР</vt:lpstr>
      <vt:lpstr>ПРАКТИЧЕСКОЕ ЗАНЯТИЕ №1              ОСНОВНЫЕ СВОЙСТВА АТОМНЫХ ЯДЕР</vt:lpstr>
      <vt:lpstr>ПРАКТИЧЕСКОЕ ЗАНЯТИЕ №1              ОСНОВНЫЕ СВОЙСТВА АТОМНЫХ ЯДЕР</vt:lpstr>
      <vt:lpstr>ПРАКТИЧЕСКОЕ ЗАНЯТИЕ №1              ОСНОВНЫЕ СВОЙСТВА АТОМНЫХ ЯДЕР</vt:lpstr>
      <vt:lpstr>ПРАКТИЧЕСКОЕ ЗАНЯТИЕ №1              ОСНОВНЫЕ СВОЙСТВА АТОМНЫХ ЯДЕР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ЯДЕРНАЯ ФИЗИКА  3 СЕМЕСТР</dc:title>
  <dc:creator>--</dc:creator>
  <cp:lastModifiedBy>--</cp:lastModifiedBy>
  <cp:revision>178</cp:revision>
  <dcterms:created xsi:type="dcterms:W3CDTF">2025-02-16T15:27:58Z</dcterms:created>
  <dcterms:modified xsi:type="dcterms:W3CDTF">2025-03-04T18:27:26Z</dcterms:modified>
</cp:coreProperties>
</file>