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5" r:id="rId3"/>
    <p:sldId id="287" r:id="rId4"/>
    <p:sldId id="288" r:id="rId5"/>
    <p:sldId id="289" r:id="rId6"/>
    <p:sldId id="291" r:id="rId7"/>
    <p:sldId id="292" r:id="rId8"/>
    <p:sldId id="293" r:id="rId9"/>
    <p:sldId id="29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13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9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70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7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2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0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23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5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0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E299-32E7-4329-B03F-EB16BE6BF665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0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2901" y="2249797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en-US" sz="2400" b="1" dirty="0" smtClean="0">
                <a:solidFill>
                  <a:srgbClr val="0070C0"/>
                </a:solidFill>
              </a:rPr>
              <a:t>3</a:t>
            </a:r>
            <a:r>
              <a:rPr lang="ru-RU" sz="2400" b="1" dirty="0" smtClean="0">
                <a:solidFill>
                  <a:srgbClr val="0070C0"/>
                </a:solidFill>
              </a:rPr>
              <a:t>. Ядерные силы                                    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8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rgbClr val="0070C0"/>
                </a:solidFill>
              </a:rPr>
              <a:t>3</a:t>
            </a:r>
            <a:r>
              <a:rPr lang="ru-RU" sz="2400" b="1" dirty="0" smtClean="0">
                <a:solidFill>
                  <a:srgbClr val="0070C0"/>
                </a:solidFill>
              </a:rPr>
              <a:t>. Ядерные силы               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обменная природа ядерных сил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" name="Rectangle 15"/>
          <p:cNvSpPr>
            <a:spLocks noChangeArrowheads="1"/>
          </p:cNvSpPr>
          <p:nvPr/>
        </p:nvSpPr>
        <p:spPr bwMode="auto">
          <a:xfrm>
            <a:off x="307603" y="751398"/>
            <a:ext cx="64979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Ядерные силы </a:t>
            </a:r>
            <a:r>
              <a:rPr lang="ru-RU" dirty="0"/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силы притяжения нуклонов в составе ядра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24888" y="1041323"/>
            <a:ext cx="5249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– силы притяжения кварков в составе адронов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74072" y="1490411"/>
            <a:ext cx="1048234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775970" algn="l"/>
              </a:tabLs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графика зависимости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видно, что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</a:t>
            </a:r>
            <a:r>
              <a:rPr lang="ru-RU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т.е.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ядерные силы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обладают насыщением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448887" y="1993434"/>
            <a:ext cx="1070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Ядерные силы </a:t>
            </a:r>
            <a:r>
              <a:rPr lang="ru-RU" dirty="0"/>
              <a:t>–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зависят от спина взаимодействующих частиц (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спины </a:t>
            </a:r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в ядре дейтерия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сонаправлены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!)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15"/>
          <p:cNvSpPr>
            <a:spLocks noChangeArrowheads="1"/>
          </p:cNvSpPr>
          <p:nvPr/>
        </p:nvSpPr>
        <p:spPr bwMode="auto">
          <a:xfrm>
            <a:off x="448886" y="2393127"/>
            <a:ext cx="107705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                             –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зависят от расстояния между взаимодействующими частицами (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короткодействующие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!)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15"/>
          <p:cNvSpPr>
            <a:spLocks noChangeArrowheads="1"/>
          </p:cNvSpPr>
          <p:nvPr/>
        </p:nvSpPr>
        <p:spPr bwMode="auto">
          <a:xfrm>
            <a:off x="448886" y="2745640"/>
            <a:ext cx="73313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                             – не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зависят от заряда взаимодействующих частиц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15"/>
          <p:cNvSpPr>
            <a:spLocks noChangeArrowheads="1"/>
          </p:cNvSpPr>
          <p:nvPr/>
        </p:nvSpPr>
        <p:spPr bwMode="auto">
          <a:xfrm>
            <a:off x="307603" y="3290174"/>
            <a:ext cx="1064297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1934 – И.Е. Тамм – обменная природа ядерных сил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1935 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Hideki Yukawa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– предсказал обменные частицы (для нуклонов должны иметь массу 200-300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1938 –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Cecil Frank Powell (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1950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обнаружил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-мезоны в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косм.лучах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(207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ru-RU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2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мкс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1947 –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Cecil Frank Powell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обнаружил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-мезоны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(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273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0,01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мкс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кванты ядерного поля</a:t>
            </a:r>
            <a:endParaRPr lang="ru-RU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3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9" grpId="0"/>
      <p:bldP spid="23" grpId="0"/>
      <p:bldP spid="46" grpId="0"/>
      <p:bldP spid="48" grpId="0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2901" y="2249797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ru-RU" sz="2400" b="1" dirty="0">
                <a:solidFill>
                  <a:srgbClr val="0070C0"/>
                </a:solidFill>
              </a:rPr>
              <a:t>4</a:t>
            </a:r>
            <a:r>
              <a:rPr lang="ru-RU" sz="2400" b="1" dirty="0" smtClean="0">
                <a:solidFill>
                  <a:srgbClr val="0070C0"/>
                </a:solidFill>
              </a:rPr>
              <a:t>. Размеры ядер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40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4</a:t>
            </a:r>
            <a:r>
              <a:rPr lang="ru-RU" sz="2400" b="1" dirty="0" smtClean="0">
                <a:solidFill>
                  <a:srgbClr val="0070C0"/>
                </a:solidFill>
              </a:rPr>
              <a:t>. Размеры ядер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" name="Rectangle 15"/>
          <p:cNvSpPr>
            <a:spLocks noChangeArrowheads="1"/>
          </p:cNvSpPr>
          <p:nvPr/>
        </p:nvSpPr>
        <p:spPr bwMode="auto">
          <a:xfrm>
            <a:off x="307603" y="751398"/>
            <a:ext cx="40178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Способы определения размеров ядер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8975" y="1189371"/>
            <a:ext cx="912269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по результатам рассеяния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-частиц 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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ru-RU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-14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 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(но это – учет кулоновских сил, а не ядерных!)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48975" y="1592301"/>
            <a:ext cx="471770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по результатам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наблюдения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-распада  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331392"/>
              </p:ext>
            </p:extLst>
          </p:nvPr>
        </p:nvGraphicFramePr>
        <p:xfrm>
          <a:off x="1712422" y="2021147"/>
          <a:ext cx="62484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2" name="Equation" r:id="rId3" imgW="6248400" imgH="736600" progId="Equation.DSMT4">
                  <p:embed/>
                </p:oleObj>
              </mc:Choice>
              <mc:Fallback>
                <p:oleObj name="Equation" r:id="rId3" imgW="6248400" imgH="736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422" y="2021147"/>
                        <a:ext cx="62484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793077" y="2924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939668"/>
              </p:ext>
            </p:extLst>
          </p:nvPr>
        </p:nvGraphicFramePr>
        <p:xfrm>
          <a:off x="2697163" y="2924175"/>
          <a:ext cx="40100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3" name="Equation" r:id="rId5" imgW="4012920" imgH="469800" progId="Equation.DSMT4">
                  <p:embed/>
                </p:oleObj>
              </mc:Choice>
              <mc:Fallback>
                <p:oleObj name="Equation" r:id="rId5" imgW="4012920" imgH="469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63" y="2924175"/>
                        <a:ext cx="401002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857199" y="3539667"/>
            <a:ext cx="825982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по результатам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рассеяния быстрых нейтронов на ядрах (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нет кулоновских сил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254339"/>
              </p:ext>
            </p:extLst>
          </p:nvPr>
        </p:nvGraphicFramePr>
        <p:xfrm>
          <a:off x="3295650" y="4040188"/>
          <a:ext cx="227806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4" name="Equation" r:id="rId7" imgW="2273040" imgH="469800" progId="Equation.DSMT4">
                  <p:embed/>
                </p:oleObj>
              </mc:Choice>
              <mc:Fallback>
                <p:oleObj name="Equation" r:id="rId7" imgW="2273040" imgH="469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4040188"/>
                        <a:ext cx="2278063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3114870" y="4010745"/>
            <a:ext cx="2639622" cy="5611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49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7" grpId="0"/>
      <p:bldP spid="38" grpId="0"/>
      <p:bldP spid="44" grpId="0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2901" y="2249797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en-US" sz="2400" b="1" dirty="0" smtClean="0">
                <a:solidFill>
                  <a:srgbClr val="0070C0"/>
                </a:solidFill>
              </a:rPr>
              <a:t>5</a:t>
            </a:r>
            <a:r>
              <a:rPr lang="ru-RU" sz="2400" b="1" dirty="0" smtClean="0">
                <a:solidFill>
                  <a:srgbClr val="0070C0"/>
                </a:solidFill>
              </a:rPr>
              <a:t>. Моменты  ядер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36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5</a:t>
            </a:r>
            <a:r>
              <a:rPr lang="ru-RU" sz="2400" b="1" dirty="0" smtClean="0">
                <a:solidFill>
                  <a:srgbClr val="0070C0"/>
                </a:solidFill>
              </a:rPr>
              <a:t>. Моменты ядер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" name="Rectangle 15"/>
          <p:cNvSpPr>
            <a:spLocks noChangeArrowheads="1"/>
          </p:cNvSpPr>
          <p:nvPr/>
        </p:nvSpPr>
        <p:spPr bwMode="auto">
          <a:xfrm>
            <a:off x="307603" y="760738"/>
            <a:ext cx="76010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Ядро – система зарядов и токов  </a:t>
            </a:r>
            <a:r>
              <a:rPr lang="ru-RU" sz="1600" b="1" dirty="0" smtClean="0"/>
              <a:t>(электрический дипольный момент равен 0!) 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4329" y="1367224"/>
            <a:ext cx="360842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м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агнитный дипольный момент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55211" y="1793543"/>
            <a:ext cx="447603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электрический квадрупольный момент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2793077" y="2924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98269" y="2172879"/>
            <a:ext cx="224131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спиновый момент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15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7" grpId="0"/>
      <p:bldP spid="38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5</a:t>
            </a:r>
            <a:r>
              <a:rPr lang="ru-RU" sz="2400" b="1" dirty="0" smtClean="0">
                <a:solidFill>
                  <a:srgbClr val="0070C0"/>
                </a:solidFill>
              </a:rPr>
              <a:t>. Моменты ядер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магнитный дипольный момент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346614" y="2211782"/>
            <a:ext cx="3916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1915: Albert Einstein </a:t>
            </a:r>
            <a:r>
              <a:rPr lang="ru-RU" dirty="0"/>
              <a:t>и </a:t>
            </a:r>
            <a:r>
              <a:rPr lang="en-US" dirty="0"/>
              <a:t>Wander de Haas</a:t>
            </a:r>
            <a:endParaRPr lang="ru-RU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48887" y="8429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498868"/>
              </p:ext>
            </p:extLst>
          </p:nvPr>
        </p:nvGraphicFramePr>
        <p:xfrm>
          <a:off x="448887" y="842990"/>
          <a:ext cx="20859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10" name="Equation" r:id="rId3" imgW="2082800" imgH="800100" progId="Equation.DSMT4">
                  <p:embed/>
                </p:oleObj>
              </mc:Choice>
              <mc:Fallback>
                <p:oleObj name="Equation" r:id="rId3" imgW="2082800" imgH="800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887" y="842990"/>
                        <a:ext cx="208597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037940"/>
              </p:ext>
            </p:extLst>
          </p:nvPr>
        </p:nvGraphicFramePr>
        <p:xfrm>
          <a:off x="3191028" y="865214"/>
          <a:ext cx="42767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11" name="Equation" r:id="rId5" imgW="4279900" imgH="736600" progId="Equation.DSMT4">
                  <p:embed/>
                </p:oleObj>
              </mc:Choice>
              <mc:Fallback>
                <p:oleObj name="Equation" r:id="rId5" imgW="4279900" imgH="736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1028" y="865214"/>
                        <a:ext cx="427672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208714" y="17104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569853"/>
              </p:ext>
            </p:extLst>
          </p:nvPr>
        </p:nvGraphicFramePr>
        <p:xfrm>
          <a:off x="3208714" y="1710419"/>
          <a:ext cx="19526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12" name="Equation" r:id="rId7" imgW="1955800" imgH="419100" progId="Equation.DSMT4">
                  <p:embed/>
                </p:oleObj>
              </mc:Choice>
              <mc:Fallback>
                <p:oleObj name="Equation" r:id="rId7" imgW="1955800" imgH="419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714" y="1710419"/>
                        <a:ext cx="195262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8221287" y="13026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798480"/>
              </p:ext>
            </p:extLst>
          </p:nvPr>
        </p:nvGraphicFramePr>
        <p:xfrm>
          <a:off x="8221287" y="1302676"/>
          <a:ext cx="17240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13" name="Equation" r:id="rId9" imgW="1727200" imgH="850900" progId="Equation.DSMT4">
                  <p:embed/>
                </p:oleObj>
              </mc:Choice>
              <mc:Fallback>
                <p:oleObj name="Equation" r:id="rId9" imgW="1727200" imgH="850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1287" y="1302676"/>
                        <a:ext cx="172402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129617"/>
              </p:ext>
            </p:extLst>
          </p:nvPr>
        </p:nvGraphicFramePr>
        <p:xfrm>
          <a:off x="627664" y="2843266"/>
          <a:ext cx="31718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14" name="Equation" r:id="rId11" imgW="3175000" imgH="723900" progId="Equation.DSMT4">
                  <p:embed/>
                </p:oleObj>
              </mc:Choice>
              <mc:Fallback>
                <p:oleObj name="Equation" r:id="rId11" imgW="3175000" imgH="7239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664" y="2843266"/>
                        <a:ext cx="317182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448887" y="2843266"/>
            <a:ext cx="3524597" cy="8808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3076205"/>
              </p:ext>
            </p:extLst>
          </p:nvPr>
        </p:nvGraphicFramePr>
        <p:xfrm>
          <a:off x="4639108" y="2809086"/>
          <a:ext cx="31908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15" name="Equation" r:id="rId13" imgW="3187700" imgH="850900" progId="Equation.DSMT4">
                  <p:embed/>
                </p:oleObj>
              </mc:Choice>
              <mc:Fallback>
                <p:oleObj name="Equation" r:id="rId13" imgW="3187700" imgH="8509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9108" y="2809086"/>
                        <a:ext cx="319087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4639108" y="3701663"/>
            <a:ext cx="6096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протон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 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5,586  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нейтрон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 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i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-3,826 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07337" y="4690881"/>
            <a:ext cx="11577325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магнитного момента дает информацию о спинах ядер. Для определения магнитного момента изучается сверхтонкое расщепление ядерных уровней, вызванное воздействием магнитного поля электронов. Расстояние между уровнями расщепления дает магнитный момент, а число уровней расщепления – спин.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0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4" grpId="0" animBg="1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5</a:t>
            </a:r>
            <a:r>
              <a:rPr lang="ru-RU" sz="2400" b="1" dirty="0" smtClean="0">
                <a:solidFill>
                  <a:srgbClr val="0070C0"/>
                </a:solidFill>
              </a:rPr>
              <a:t>. Моменты ядер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электрический квадрупольный момент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44579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10438142" y="83604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1412712" y="2035510"/>
            <a:ext cx="46966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-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отличие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от нуля характеризует форму ядра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48887" y="8429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208714" y="17104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8221287" y="13026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725172"/>
              </p:ext>
            </p:extLst>
          </p:nvPr>
        </p:nvGraphicFramePr>
        <p:xfrm>
          <a:off x="1415004" y="769647"/>
          <a:ext cx="66294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" name="Equation" r:id="rId3" imgW="6629400" imgH="736600" progId="Equation.DSMT4">
                  <p:embed/>
                </p:oleObj>
              </mc:Choice>
              <mc:Fallback>
                <p:oleObj name="Equation" r:id="rId3" imgW="6629400" imgH="736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5004" y="769647"/>
                        <a:ext cx="66294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1415004" y="1689974"/>
            <a:ext cx="452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сферически симметричного ядра  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0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82511" y="2344828"/>
            <a:ext cx="4674613" cy="3366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если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&gt;0, то  эллипсоид вытянут вдоль оси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412712" y="2634974"/>
            <a:ext cx="4348626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если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Q&lt;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то  эллипсоид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сжат вдоль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оси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6616931" y="214449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250521"/>
              </p:ext>
            </p:extLst>
          </p:nvPr>
        </p:nvGraphicFramePr>
        <p:xfrm>
          <a:off x="6616931" y="2144493"/>
          <a:ext cx="37242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8" name="Equation" r:id="rId5" imgW="3721100" imgH="469900" progId="Equation.DSMT4">
                  <p:embed/>
                </p:oleObj>
              </mc:Choice>
              <mc:Fallback>
                <p:oleObj name="Equation" r:id="rId5" imgW="3721100" imgH="4699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6931" y="2144493"/>
                        <a:ext cx="37242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1412712" y="3017281"/>
            <a:ext cx="9739873" cy="1087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отличие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от нуля определяют, помещая ядро в неоднородное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поле</a:t>
            </a:r>
            <a:endParaRPr lang="en-US" sz="1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0 у магических ядер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число 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ядер с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&gt;0 больше, чем </a:t>
            </a:r>
            <a:r>
              <a:rPr lang="ru-RU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чи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ru-RU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ло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ядер с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&lt;0</a:t>
            </a:r>
          </a:p>
        </p:txBody>
      </p:sp>
      <p:sp>
        <p:nvSpPr>
          <p:cNvPr id="45" name="Rectangle 12"/>
          <p:cNvSpPr>
            <a:spLocks noChangeArrowheads="1"/>
          </p:cNvSpPr>
          <p:nvPr/>
        </p:nvSpPr>
        <p:spPr bwMode="auto">
          <a:xfrm>
            <a:off x="2044931" y="45270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701645"/>
              </p:ext>
            </p:extLst>
          </p:nvPr>
        </p:nvGraphicFramePr>
        <p:xfrm>
          <a:off x="2044931" y="4527097"/>
          <a:ext cx="45720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" name="Equation" r:id="rId7" imgW="4572000" imgH="736600" progId="Equation.DSMT4">
                  <p:embed/>
                </p:oleObj>
              </mc:Choice>
              <mc:Fallback>
                <p:oleObj name="Equation" r:id="rId7" imgW="4572000" imgH="736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931" y="4527097"/>
                        <a:ext cx="45720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846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9" grpId="0"/>
      <p:bldP spid="21" grpId="0"/>
      <p:bldP spid="44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5</a:t>
            </a:r>
            <a:r>
              <a:rPr lang="ru-RU" sz="2400" b="1" dirty="0" smtClean="0">
                <a:solidFill>
                  <a:srgbClr val="0070C0"/>
                </a:solidFill>
              </a:rPr>
              <a:t>. Моменты ядер                    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спин ядра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44579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10438142" y="83604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208714" y="17104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8221287" y="13026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48887" y="713347"/>
            <a:ext cx="10099368" cy="3366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Заряд ядра можно определить как сумму зарядов нуклонов, выраженную через проекции их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изоспинов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6616931" y="214449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12"/>
          <p:cNvSpPr>
            <a:spLocks noChangeArrowheads="1"/>
          </p:cNvSpPr>
          <p:nvPr/>
        </p:nvSpPr>
        <p:spPr bwMode="auto">
          <a:xfrm>
            <a:off x="2044931" y="45270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190803" y="12544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638587"/>
              </p:ext>
            </p:extLst>
          </p:nvPr>
        </p:nvGraphicFramePr>
        <p:xfrm>
          <a:off x="2190803" y="1254487"/>
          <a:ext cx="56864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99" name="Equation" r:id="rId3" imgW="5689600" imgH="812800" progId="Equation.DSMT4">
                  <p:embed/>
                </p:oleObj>
              </mc:Choice>
              <mc:Fallback>
                <p:oleObj name="Equation" r:id="rId3" imgW="5689600" imgH="812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803" y="1254487"/>
                        <a:ext cx="568642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71168" y="2380696"/>
            <a:ext cx="12120832" cy="367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Пример: ядро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(90,40)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возбуждено до уровня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= 6. Может ли произойти распад ядра с испусканием нейтрона?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8545" y="2887222"/>
            <a:ext cx="1005741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Возбужденное ядро может перейти из состояния с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6 в состояние с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5 двумя способами: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3799489" y="33047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803036"/>
              </p:ext>
            </p:extLst>
          </p:nvPr>
        </p:nvGraphicFramePr>
        <p:xfrm>
          <a:off x="3799489" y="3304761"/>
          <a:ext cx="220027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00" name="Equation" r:id="rId5" imgW="2197100" imgH="965200" progId="Equation.DSMT4">
                  <p:embed/>
                </p:oleObj>
              </mc:Choice>
              <mc:Fallback>
                <p:oleObj name="Equation" r:id="rId5" imgW="2197100" imgH="965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9489" y="3304761"/>
                        <a:ext cx="2200275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Прямоугольник 50"/>
          <p:cNvSpPr/>
          <p:nvPr/>
        </p:nvSpPr>
        <p:spPr>
          <a:xfrm>
            <a:off x="8397778" y="1108797"/>
            <a:ext cx="3715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Значения спина ядра могут быть от </a:t>
            </a:r>
            <a:endParaRPr lang="ru-RU" dirty="0"/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8702650" y="13634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4" name="Объект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041952"/>
              </p:ext>
            </p:extLst>
          </p:nvPr>
        </p:nvGraphicFramePr>
        <p:xfrm>
          <a:off x="8702650" y="1363422"/>
          <a:ext cx="6191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01" name="Equation" r:id="rId7" imgW="622030" imgH="723586" progId="Equation.DSMT4">
                  <p:embed/>
                </p:oleObj>
              </mc:Choice>
              <mc:Fallback>
                <p:oleObj name="Equation" r:id="rId7" imgW="622030" imgH="723586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2650" y="1363422"/>
                        <a:ext cx="61912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Прямоугольник 55"/>
          <p:cNvSpPr/>
          <p:nvPr/>
        </p:nvSpPr>
        <p:spPr>
          <a:xfrm>
            <a:off x="9536740" y="1547673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до</a:t>
            </a:r>
            <a:endParaRPr lang="ru-RU" dirty="0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10071862" y="13724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9" name="Объект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88904"/>
              </p:ext>
            </p:extLst>
          </p:nvPr>
        </p:nvGraphicFramePr>
        <p:xfrm>
          <a:off x="10071862" y="1372496"/>
          <a:ext cx="2381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02" name="Equation" r:id="rId9" imgW="241195" imgH="723586" progId="Equation.DSMT4">
                  <p:embed/>
                </p:oleObj>
              </mc:Choice>
              <mc:Fallback>
                <p:oleObj name="Equation" r:id="rId9" imgW="241195" imgH="723586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71862" y="1372496"/>
                        <a:ext cx="23812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Прямоугольник 59"/>
          <p:cNvSpPr/>
          <p:nvPr/>
        </p:nvSpPr>
        <p:spPr>
          <a:xfrm>
            <a:off x="138545" y="4640768"/>
            <a:ext cx="3398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Подсчитаем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изоспины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изотопов:</a:t>
            </a:r>
            <a:endParaRPr lang="ru-RU" dirty="0"/>
          </a:p>
        </p:txBody>
      </p:sp>
      <p:sp>
        <p:nvSpPr>
          <p:cNvPr id="61" name="Rectangle 27"/>
          <p:cNvSpPr>
            <a:spLocks noChangeArrowheads="1"/>
          </p:cNvSpPr>
          <p:nvPr/>
        </p:nvSpPr>
        <p:spPr bwMode="auto">
          <a:xfrm>
            <a:off x="3732415" y="438307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2" name="Объект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847467"/>
              </p:ext>
            </p:extLst>
          </p:nvPr>
        </p:nvGraphicFramePr>
        <p:xfrm>
          <a:off x="3732415" y="4383074"/>
          <a:ext cx="52101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03" name="Equation" r:id="rId11" imgW="5207000" imgH="812800" progId="Equation.DSMT4">
                  <p:embed/>
                </p:oleObj>
              </mc:Choice>
              <mc:Fallback>
                <p:oleObj name="Equation" r:id="rId11" imgW="5207000" imgH="8128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2415" y="4383074"/>
                        <a:ext cx="521017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Rectangle 29"/>
          <p:cNvSpPr>
            <a:spLocks noChangeArrowheads="1"/>
          </p:cNvSpPr>
          <p:nvPr/>
        </p:nvSpPr>
        <p:spPr bwMode="auto">
          <a:xfrm>
            <a:off x="9953842" y="435660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4" name="Объект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845600"/>
              </p:ext>
            </p:extLst>
          </p:nvPr>
        </p:nvGraphicFramePr>
        <p:xfrm>
          <a:off x="9953842" y="4356605"/>
          <a:ext cx="1409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04" name="Equation" r:id="rId13" imgW="1409088" imgH="723586" progId="Equation.DSMT4">
                  <p:embed/>
                </p:oleObj>
              </mc:Choice>
              <mc:Fallback>
                <p:oleObj name="Equation" r:id="rId13" imgW="1409088" imgH="723586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842" y="4356605"/>
                        <a:ext cx="14097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37"/>
          <p:cNvSpPr>
            <a:spLocks noChangeArrowheads="1"/>
          </p:cNvSpPr>
          <p:nvPr/>
        </p:nvSpPr>
        <p:spPr bwMode="auto">
          <a:xfrm>
            <a:off x="2190803" y="544617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6" name="Объект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207680"/>
              </p:ext>
            </p:extLst>
          </p:nvPr>
        </p:nvGraphicFramePr>
        <p:xfrm>
          <a:off x="2190803" y="5446174"/>
          <a:ext cx="62484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05" name="Equation" r:id="rId15" imgW="6248400" imgH="723900" progId="Equation.DSMT4">
                  <p:embed/>
                </p:oleObj>
              </mc:Choice>
              <mc:Fallback>
                <p:oleObj name="Equation" r:id="rId15" imgW="6248400" imgH="7239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803" y="5446174"/>
                        <a:ext cx="62484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549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2" grpId="0"/>
      <p:bldP spid="22" grpId="0"/>
      <p:bldP spid="51" grpId="0"/>
      <p:bldP spid="56" grpId="0"/>
      <p:bldP spid="6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476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Тема Office</vt:lpstr>
      <vt:lpstr>Equation</vt:lpstr>
      <vt:lpstr>                                              3. Ядерные силы                                    </vt:lpstr>
      <vt:lpstr>3. Ядерные силы                                    обменная природа ядерных сил</vt:lpstr>
      <vt:lpstr>                                              4. Размеры ядер</vt:lpstr>
      <vt:lpstr>4. Размеры ядер</vt:lpstr>
      <vt:lpstr>                                              5. Моменты  ядер</vt:lpstr>
      <vt:lpstr>5. Моменты ядер</vt:lpstr>
      <vt:lpstr>5. Моменты ядер                                      магнитный дипольный момент</vt:lpstr>
      <vt:lpstr>5. Моменты ядер                        электрический квадрупольный момент</vt:lpstr>
      <vt:lpstr>5. Моменты ядер                                                                           спин ядра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ЯДЕРНАЯ ФИЗИКА  3 СЕМЕСТР</dc:title>
  <dc:creator>--</dc:creator>
  <cp:lastModifiedBy>--</cp:lastModifiedBy>
  <cp:revision>221</cp:revision>
  <dcterms:created xsi:type="dcterms:W3CDTF">2025-02-16T15:27:58Z</dcterms:created>
  <dcterms:modified xsi:type="dcterms:W3CDTF">2025-03-12T06:26:48Z</dcterms:modified>
</cp:coreProperties>
</file>