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97" r:id="rId4"/>
    <p:sldId id="298" r:id="rId5"/>
    <p:sldId id="300" r:id="rId6"/>
    <p:sldId id="301" r:id="rId7"/>
    <p:sldId id="302" r:id="rId8"/>
    <p:sldId id="303" r:id="rId9"/>
    <p:sldId id="304" r:id="rId10"/>
    <p:sldId id="30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Relationship Id="rId9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23.jp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en-US" sz="2400" b="1" dirty="0">
                <a:solidFill>
                  <a:srgbClr val="0070C0"/>
                </a:solidFill>
              </a:rPr>
              <a:t>6</a:t>
            </a:r>
            <a:r>
              <a:rPr lang="ru-RU" sz="2400" b="1" dirty="0" smtClean="0">
                <a:solidFill>
                  <a:srgbClr val="0070C0"/>
                </a:solidFill>
              </a:rPr>
              <a:t>. Капельная модель ядра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4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ru-RU" sz="2400" b="1" dirty="0">
                <a:solidFill>
                  <a:srgbClr val="0070C0"/>
                </a:solidFill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</a:rPr>
              <a:t>. Радиоактивные ядра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35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6</a:t>
            </a:r>
            <a:r>
              <a:rPr lang="ru-RU" sz="2400" b="1" dirty="0" smtClean="0">
                <a:solidFill>
                  <a:srgbClr val="0070C0"/>
                </a:solidFill>
              </a:rPr>
              <a:t>. Капельная модель ядра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Н. Бор и Я. Френкель, 1936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637339"/>
              </p:ext>
            </p:extLst>
          </p:nvPr>
        </p:nvGraphicFramePr>
        <p:xfrm>
          <a:off x="2063750" y="854075"/>
          <a:ext cx="30067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6" name="Equation" r:id="rId3" imgW="3009600" imgH="444240" progId="Equation.DSMT4">
                  <p:embed/>
                </p:oleObj>
              </mc:Choice>
              <mc:Fallback>
                <p:oleObj name="Equation" r:id="rId3" imgW="30096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854075"/>
                        <a:ext cx="300672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6038613" y="882852"/>
            <a:ext cx="1511311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Масса ядра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503943"/>
              </p:ext>
            </p:extLst>
          </p:nvPr>
        </p:nvGraphicFramePr>
        <p:xfrm>
          <a:off x="7428489" y="816416"/>
          <a:ext cx="11334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7" name="Equation" r:id="rId5" imgW="1129810" imgH="444307" progId="Equation.DSMT4">
                  <p:embed/>
                </p:oleObj>
              </mc:Choice>
              <mc:Fallback>
                <p:oleObj name="Equation" r:id="rId5" imgW="1129810" imgH="44430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8489" y="816416"/>
                        <a:ext cx="11334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149629" y="1601588"/>
            <a:ext cx="366093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Концентрация нуклонов в ядре: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576404"/>
              </p:ext>
            </p:extLst>
          </p:nvPr>
        </p:nvGraphicFramePr>
        <p:xfrm>
          <a:off x="3783013" y="1423988"/>
          <a:ext cx="56007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8" name="Equation" r:id="rId7" imgW="5600520" imgH="1104840" progId="Equation.DSMT4">
                  <p:embed/>
                </p:oleObj>
              </mc:Choice>
              <mc:Fallback>
                <p:oleObj name="Equation" r:id="rId7" imgW="5600520" imgH="11048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3" y="1423988"/>
                        <a:ext cx="5600700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202671" y="2561575"/>
            <a:ext cx="632211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 ядра имеют одну и ту же концентрацию и плотность: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2269637" y="29028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201422"/>
              </p:ext>
            </p:extLst>
          </p:nvPr>
        </p:nvGraphicFramePr>
        <p:xfrm>
          <a:off x="2269637" y="2902887"/>
          <a:ext cx="68865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9" name="Equation" r:id="rId9" imgW="6883400" imgH="660400" progId="Equation.DSMT4">
                  <p:embed/>
                </p:oleObj>
              </mc:Choice>
              <mc:Fallback>
                <p:oleObj name="Equation" r:id="rId9" imgW="6883400" imgH="6604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9637" y="2902887"/>
                        <a:ext cx="68865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Прямоугольник 35"/>
          <p:cNvSpPr/>
          <p:nvPr/>
        </p:nvSpPr>
        <p:spPr>
          <a:xfrm>
            <a:off x="230535" y="3562616"/>
            <a:ext cx="445160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Среднее расстояние между нуклонами: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39"/>
          <p:cNvSpPr>
            <a:spLocks noChangeArrowheads="1"/>
          </p:cNvSpPr>
          <p:nvPr/>
        </p:nvSpPr>
        <p:spPr bwMode="auto">
          <a:xfrm>
            <a:off x="2314338" y="38135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639272"/>
              </p:ext>
            </p:extLst>
          </p:nvPr>
        </p:nvGraphicFramePr>
        <p:xfrm>
          <a:off x="2324203" y="3944678"/>
          <a:ext cx="37242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20" name="Equation" r:id="rId11" imgW="3721100" imgH="812800" progId="Equation.DSMT4">
                  <p:embed/>
                </p:oleObj>
              </mc:Choice>
              <mc:Fallback>
                <p:oleObj name="Equation" r:id="rId11" imgW="3721100" imgH="8128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203" y="3944678"/>
                        <a:ext cx="37242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331880" y="5061936"/>
            <a:ext cx="910210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ядро – несжимаемая жидкость (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– результат действия короткодействующих сил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1" grpId="0"/>
      <p:bldP spid="33" grpId="0"/>
      <p:bldP spid="3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6</a:t>
            </a:r>
            <a:r>
              <a:rPr lang="ru-RU" sz="2400" b="1" dirty="0" smtClean="0">
                <a:solidFill>
                  <a:srgbClr val="0070C0"/>
                </a:solidFill>
              </a:rPr>
              <a:t>. Капельная модель ядра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Формула </a:t>
            </a:r>
            <a:r>
              <a:rPr lang="ru-RU" sz="2400" b="1" dirty="0" err="1" smtClean="0">
                <a:solidFill>
                  <a:srgbClr val="FF0000"/>
                </a:solidFill>
              </a:rPr>
              <a:t>Вайцзеккера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31171" y="775232"/>
            <a:ext cx="1199069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модели выразим связь энергии связи ядра с его параметрами на основе эмпирических результатов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2269637" y="29028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891012"/>
              </p:ext>
            </p:extLst>
          </p:nvPr>
        </p:nvGraphicFramePr>
        <p:xfrm>
          <a:off x="768744" y="1256834"/>
          <a:ext cx="12096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3" name="Equation" r:id="rId3" imgW="1206500" imgH="279400" progId="Equation.DSMT4">
                  <p:embed/>
                </p:oleObj>
              </mc:Choice>
              <mc:Fallback>
                <p:oleObj name="Equation" r:id="rId3" imgW="12065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744" y="1256834"/>
                        <a:ext cx="12096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164423" y="1659694"/>
            <a:ext cx="11990698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Поверхностные частицы капли обладают упругой энергией, они в жидкости испаряются легче. Ведем «энергию поверхностного натяжения». Она пропорциональная площади поверхности капли и уменьшает энергию связи: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548640" y="22441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381484"/>
              </p:ext>
            </p:extLst>
          </p:nvPr>
        </p:nvGraphicFramePr>
        <p:xfrm>
          <a:off x="548640" y="2244168"/>
          <a:ext cx="19431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4" name="Equation" r:id="rId5" imgW="1943100" imgH="596900" progId="Equation.DSMT4">
                  <p:embed/>
                </p:oleObj>
              </mc:Choice>
              <mc:Fallback>
                <p:oleObj name="Equation" r:id="rId5" imgW="1943100" imgH="5969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" y="2244168"/>
                        <a:ext cx="194310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201302" y="2861352"/>
            <a:ext cx="11990698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Учтем энергию кулоновского отталкивания. Она тоже уменьшает энергию связи: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486468" y="31960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494781" y="32814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255146"/>
              </p:ext>
            </p:extLst>
          </p:nvPr>
        </p:nvGraphicFramePr>
        <p:xfrm>
          <a:off x="494781" y="3281451"/>
          <a:ext cx="33909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5" name="Equation" r:id="rId7" imgW="3390900" imgH="774700" progId="Equation.DSMT4">
                  <p:embed/>
                </p:oleObj>
              </mc:Choice>
              <mc:Fallback>
                <p:oleObj name="Equation" r:id="rId7" imgW="3390900" imgH="774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781" y="3281451"/>
                        <a:ext cx="33909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265147" y="4136373"/>
            <a:ext cx="11990698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Учтем энергию деформации ядра. Сферические ядра обладают максимальной энергией связи. Наибольшая симметрия ядра наблюдается при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Z=N=A/2 (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р-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сильнее, чем р-р или 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n-n; 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Паули:</a:t>
            </a: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запрещено взаимодействие тождественных частиц)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331855"/>
              </p:ext>
            </p:extLst>
          </p:nvPr>
        </p:nvGraphicFramePr>
        <p:xfrm>
          <a:off x="647532" y="4902793"/>
          <a:ext cx="50292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6" name="Equation" r:id="rId9" imgW="5029200" imgH="1206500" progId="Equation.DSMT4">
                  <p:embed/>
                </p:oleObj>
              </mc:Choice>
              <mc:Fallback>
                <p:oleObj name="Equation" r:id="rId9" imgW="5029200" imgH="12065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532" y="4902793"/>
                        <a:ext cx="5029200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62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5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6</a:t>
            </a:r>
            <a:r>
              <a:rPr lang="ru-RU" sz="2400" b="1" dirty="0" smtClean="0">
                <a:solidFill>
                  <a:srgbClr val="0070C0"/>
                </a:solidFill>
              </a:rPr>
              <a:t>. Капельная модель ядра             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Формула </a:t>
            </a:r>
            <a:r>
              <a:rPr lang="ru-RU" sz="2400" b="1" dirty="0" err="1" smtClean="0">
                <a:solidFill>
                  <a:srgbClr val="FF0000"/>
                </a:solidFill>
              </a:rPr>
              <a:t>Вайцзеккера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164496" y="865122"/>
            <a:ext cx="11990698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ядрах возникает </a:t>
            </a:r>
            <a:r>
              <a:rPr lang="ru-RU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«спаривание» </a:t>
            </a: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нуклонов одного типа, находящихся на одном энергетическом уровне: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548640" y="22441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01302" y="1281664"/>
            <a:ext cx="11990698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четно-четные ядра: все нуклоны спарены, добавка в энергию связи максимальна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01302" y="1617089"/>
            <a:ext cx="11990698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нечетно-нечетные ядра: не спарены один протон и один нейтрон, добавка в энергию связи минимальна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01302" y="2010922"/>
            <a:ext cx="11990698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нечетно-четные ядра: не спарен один нуклон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675314" y="258930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572433" y="22204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99902" y="4106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515544"/>
              </p:ext>
            </p:extLst>
          </p:nvPr>
        </p:nvGraphicFramePr>
        <p:xfrm>
          <a:off x="1060045" y="4106114"/>
          <a:ext cx="861060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1" name="Equation" r:id="rId3" imgW="8610600" imgH="1206500" progId="Equation.DSMT4">
                  <p:embed/>
                </p:oleObj>
              </mc:Choice>
              <mc:Fallback>
                <p:oleObj name="Equation" r:id="rId3" imgW="8610600" imgH="12065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045" y="4106114"/>
                        <a:ext cx="8610600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735156" y="4048984"/>
            <a:ext cx="9260378" cy="13632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592299" y="5820435"/>
            <a:ext cx="11990698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Карл Фридрих фон </a:t>
            </a:r>
            <a:r>
              <a:rPr lang="ru-RU" sz="1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Вайцзеккер</a:t>
            </a:r>
            <a:r>
              <a:rPr lang="ru-RU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Carl Friedrich von </a:t>
            </a:r>
            <a:r>
              <a:rPr lang="en-US" sz="16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Weizsäcker</a:t>
            </a:r>
            <a:endParaRPr lang="ru-RU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421907" y="5812111"/>
            <a:ext cx="1963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(1912-2007, 1935) </a:t>
            </a:r>
            <a:endParaRPr lang="ru-RU" dirty="0"/>
          </a:p>
        </p:txBody>
      </p: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3208714" y="25115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038571"/>
              </p:ext>
            </p:extLst>
          </p:nvPr>
        </p:nvGraphicFramePr>
        <p:xfrm>
          <a:off x="3208714" y="2511502"/>
          <a:ext cx="33242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2" name="Equation" r:id="rId5" imgW="3327400" imgH="914400" progId="Equation.DSMT4">
                  <p:embed/>
                </p:oleObj>
              </mc:Choice>
              <mc:Fallback>
                <p:oleObj name="Equation" r:id="rId5" imgW="3327400" imgH="914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714" y="2511502"/>
                        <a:ext cx="33242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899571" y="6327749"/>
            <a:ext cx="11990698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Формула </a:t>
            </a:r>
            <a:r>
              <a:rPr lang="ru-RU" sz="16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Вайцзеккера</a:t>
            </a:r>
            <a:r>
              <a:rPr lang="ru-RU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дала возможность предсказать делимость нечетных изотопов урана и плутония под действием медленных нейтронов</a:t>
            </a:r>
            <a:endParaRPr lang="ru-RU" sz="16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5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5" grpId="0"/>
      <p:bldP spid="37" grpId="0"/>
      <p:bldP spid="39" grpId="0"/>
      <p:bldP spid="25" grpId="0" animBg="1"/>
      <p:bldP spid="48" grpId="0"/>
      <p:bldP spid="2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901" y="2249797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ru-RU" sz="2400" b="1" dirty="0">
                <a:solidFill>
                  <a:srgbClr val="0070C0"/>
                </a:solidFill>
              </a:rPr>
              <a:t>7</a:t>
            </a:r>
            <a:r>
              <a:rPr lang="ru-RU" sz="2400" b="1" dirty="0" smtClean="0">
                <a:solidFill>
                  <a:srgbClr val="0070C0"/>
                </a:solidFill>
              </a:rPr>
              <a:t>. Модель ядерных оболочек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04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7</a:t>
            </a:r>
            <a:r>
              <a:rPr lang="ru-RU" sz="2400" b="1" dirty="0" smtClean="0">
                <a:solidFill>
                  <a:srgbClr val="0070C0"/>
                </a:solidFill>
              </a:rPr>
              <a:t>. Модель ядерных оболочек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7" y="699907"/>
            <a:ext cx="5527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Ядро – система сильно взаимодействующих тел.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57501" y="1120401"/>
            <a:ext cx="9792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Малое количество нуклонов не позволяет применять м</a:t>
            </a: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етоды статистической физики.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57500" y="1558517"/>
            <a:ext cx="11937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описания определенных свойств ядер используются различные модели, каждая из которых имеет весьма ограниченную цель</a:t>
            </a:r>
            <a:r>
              <a:rPr lang="ru-RU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6790" y="2125929"/>
            <a:ext cx="11937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Макроскопические модели рассматривают коллективные движения частиц (</a:t>
            </a:r>
            <a:r>
              <a:rPr lang="ru-RU" sz="1400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капельная модель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Микроскопические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модели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рассматривают поведение отдельных нуклонов.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91086" y="2727425"/>
            <a:ext cx="119375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ядерных оболочек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микроскопическая модель (</a:t>
            </a:r>
            <a:r>
              <a:rPr lang="ru-RU" sz="1400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похожа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модель атомных оболочек – движение невзаимодействующих электронов в поле ядра; </a:t>
            </a:r>
            <a:r>
              <a:rPr lang="ru-RU" sz="1400" dirty="0" smtClean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отличие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нуклоны в ядре должны сталкиваться и обмениваться энергией). 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02607" y="3631472"/>
            <a:ext cx="119375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Магические числа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2, 8, 20, 28, 50, 82, 126  (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ядра с такими число нейтронов или протонов наиболее устойчивы). 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2607" y="3983459"/>
            <a:ext cx="119375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Скорее всего это объясняется оболочечной структурой ядер с заполнением уровней, завершающихся магическими числами.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54484" y="4394671"/>
            <a:ext cx="70274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Если число протонов и число нейтронов магические – ядро дважды магическое: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98864"/>
              </p:ext>
            </p:extLst>
          </p:nvPr>
        </p:nvGraphicFramePr>
        <p:xfrm>
          <a:off x="7127297" y="4328497"/>
          <a:ext cx="28479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Equation" r:id="rId3" imgW="2844800" imgH="457200" progId="Equation.DSMT4">
                  <p:embed/>
                </p:oleObj>
              </mc:Choice>
              <mc:Fallback>
                <p:oleObj name="Equation" r:id="rId3" imgW="28448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297" y="4328497"/>
                        <a:ext cx="28479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363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3" grpId="0"/>
      <p:bldP spid="45" grpId="0"/>
      <p:bldP spid="46" grpId="0"/>
      <p:bldP spid="47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7</a:t>
            </a:r>
            <a:r>
              <a:rPr lang="ru-RU" sz="2400" b="1" dirty="0" smtClean="0">
                <a:solidFill>
                  <a:srgbClr val="0070C0"/>
                </a:solidFill>
              </a:rPr>
              <a:t>. Модель ядерных оболочек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02606" y="699907"/>
            <a:ext cx="1172505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Рассмотрим нуклон в сферически симметричной потенциальной яме. Возможно задать три вида потенциала: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8417" y="11062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631177"/>
              </p:ext>
            </p:extLst>
          </p:nvPr>
        </p:nvGraphicFramePr>
        <p:xfrm>
          <a:off x="388417" y="1106257"/>
          <a:ext cx="236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8" name="Equation" r:id="rId3" imgW="2362200" imgH="914400" progId="Equation.DSMT4">
                  <p:embed/>
                </p:oleObj>
              </mc:Choice>
              <mc:Fallback>
                <p:oleObj name="Equation" r:id="rId3" imgW="2362200" imgH="914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17" y="1106257"/>
                        <a:ext cx="2362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654054"/>
              </p:ext>
            </p:extLst>
          </p:nvPr>
        </p:nvGraphicFramePr>
        <p:xfrm>
          <a:off x="3775189" y="1078157"/>
          <a:ext cx="28670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9" name="Equation" r:id="rId5" imgW="2870200" imgH="965200" progId="Equation.DSMT4">
                  <p:embed/>
                </p:oleObj>
              </mc:Choice>
              <mc:Fallback>
                <p:oleObj name="Equation" r:id="rId5" imgW="2870200" imgH="965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189" y="1078157"/>
                        <a:ext cx="28670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286069"/>
              </p:ext>
            </p:extLst>
          </p:nvPr>
        </p:nvGraphicFramePr>
        <p:xfrm>
          <a:off x="7847999" y="1153010"/>
          <a:ext cx="25241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0" name="Equation" r:id="rId7" imgW="2527300" imgH="800100" progId="Equation.DSMT4">
                  <p:embed/>
                </p:oleObj>
              </mc:Choice>
              <mc:Fallback>
                <p:oleObj name="Equation" r:id="rId7" imgW="2527300" imgH="800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7999" y="1153010"/>
                        <a:ext cx="25241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199148" y="2122283"/>
            <a:ext cx="1172505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Потенциал </a:t>
            </a:r>
            <a:r>
              <a:rPr lang="ru-RU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Вудса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16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Саксона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отражает распределение Ферми для плотности ядерного вещества.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597420"/>
            <a:ext cx="8462356" cy="3383320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625932" y="6156528"/>
            <a:ext cx="762029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Глубина потенциальной ямы растет с ростом массового числа.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3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38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7</a:t>
            </a:r>
            <a:r>
              <a:rPr lang="ru-RU" sz="2400" b="1" dirty="0" smtClean="0">
                <a:solidFill>
                  <a:srgbClr val="0070C0"/>
                </a:solidFill>
              </a:rPr>
              <a:t>. Модель ядерных оболочек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391593" y="40401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33473" y="762607"/>
            <a:ext cx="11725053" cy="36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выбора модели потенциала задача сво</a:t>
            </a:r>
            <a:r>
              <a:rPr lang="ru-RU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ится к решению уравнения Шредингера для отдельного нуклона: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127297" y="43284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8417" y="11062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268524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91191" y="10509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40210" y="10038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317864"/>
              </p:ext>
            </p:extLst>
          </p:nvPr>
        </p:nvGraphicFramePr>
        <p:xfrm>
          <a:off x="240210" y="1068713"/>
          <a:ext cx="69056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" name="Equation" r:id="rId3" imgW="6908800" imgH="444500" progId="Equation.DSMT4">
                  <p:embed/>
                </p:oleObj>
              </mc:Choice>
              <mc:Fallback>
                <p:oleObj name="Equation" r:id="rId3" imgW="6908800" imgH="444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10" y="1068713"/>
                        <a:ext cx="69056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309488"/>
              </p:ext>
            </p:extLst>
          </p:nvPr>
        </p:nvGraphicFramePr>
        <p:xfrm>
          <a:off x="2484255" y="1617672"/>
          <a:ext cx="3495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" name="Equation" r:id="rId5" imgW="3492500" imgH="990600" progId="Equation.DSMT4">
                  <p:embed/>
                </p:oleObj>
              </mc:Choice>
              <mc:Fallback>
                <p:oleObj name="Equation" r:id="rId5" imgW="3492500" imgH="990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255" y="1617672"/>
                        <a:ext cx="3495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264532" y="2622930"/>
            <a:ext cx="4801082" cy="36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 волновой функции отдельного нуклона:</a:t>
            </a: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62108"/>
              </p:ext>
            </p:extLst>
          </p:nvPr>
        </p:nvGraphicFramePr>
        <p:xfrm>
          <a:off x="2484255" y="2982930"/>
          <a:ext cx="33242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5" name="Equation" r:id="rId7" imgW="3327400" imgH="381000" progId="Equation.DSMT4">
                  <p:embed/>
                </p:oleObj>
              </mc:Choice>
              <mc:Fallback>
                <p:oleObj name="Equation" r:id="rId7" imgW="3327400" imgH="381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255" y="2982930"/>
                        <a:ext cx="33242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2334308" y="3453969"/>
            <a:ext cx="61866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радиальное квантовой число;</a:t>
            </a:r>
          </a:p>
          <a:p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16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орбитальный момент нуклона;</a:t>
            </a:r>
          </a:p>
          <a:p>
            <a:r>
              <a:rPr lang="en-US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его проекция на ось 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1190" y="4314178"/>
            <a:ext cx="11482722" cy="36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Состояние нуклона определяется комбинацией </a:t>
            </a:r>
            <a:r>
              <a:rPr lang="en-US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en-US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: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заданном </a:t>
            </a:r>
            <a:r>
              <a:rPr lang="en-US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энергия нуклона тем больше, чем больше </a:t>
            </a:r>
            <a:r>
              <a:rPr lang="en-US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1190" y="5256214"/>
            <a:ext cx="1148272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Изобразим примерный вид энергетических уровней ядра</a:t>
            </a:r>
            <a:r>
              <a:rPr lang="ru-RU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8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5" grpId="0"/>
      <p:bldP spid="46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7</a:t>
            </a:r>
            <a:r>
              <a:rPr lang="ru-RU" sz="2400" b="1" dirty="0" smtClean="0">
                <a:solidFill>
                  <a:srgbClr val="0070C0"/>
                </a:solidFill>
              </a:rPr>
              <a:t>. Модель ядерных оболочек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6135549" y="10029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817164" y="56597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3821211" y="14233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07962" y="10878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509" y="672296"/>
            <a:ext cx="5496539" cy="6091006"/>
          </a:xfrm>
          <a:prstGeom prst="rect">
            <a:avLst/>
          </a:prstGeom>
        </p:spPr>
      </p:pic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6135549" y="16125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034592"/>
              </p:ext>
            </p:extLst>
          </p:nvPr>
        </p:nvGraphicFramePr>
        <p:xfrm>
          <a:off x="5683306" y="945521"/>
          <a:ext cx="49815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0" name="Equation" r:id="rId4" imgW="4978400" imgH="1092200" progId="Equation.DSMT4">
                  <p:embed/>
                </p:oleObj>
              </mc:Choice>
              <mc:Fallback>
                <p:oleObj name="Equation" r:id="rId4" imgW="4978400" imgH="1092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306" y="945521"/>
                        <a:ext cx="4981575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5463288" y="2386498"/>
            <a:ext cx="6589561" cy="787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Ядерные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оболочки обозначаются по уровням осциллятора: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s,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1p, 1d2s, …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463287" y="3230849"/>
            <a:ext cx="65662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Оболочки заполняются в соответствии с принципом Паули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463287" y="3654764"/>
            <a:ext cx="487325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нуклонов на </a:t>
            </a:r>
            <a:r>
              <a:rPr lang="ru-RU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одночастичном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уровне: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10255306" y="36332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161253"/>
              </p:ext>
            </p:extLst>
          </p:nvPr>
        </p:nvGraphicFramePr>
        <p:xfrm>
          <a:off x="10255306" y="3633268"/>
          <a:ext cx="1800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1" name="Equation" r:id="rId6" imgW="1803400" imgH="431800" progId="Equation.DSMT4">
                  <p:embed/>
                </p:oleObj>
              </mc:Choice>
              <mc:Fallback>
                <p:oleObj name="Equation" r:id="rId6" imgW="18034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306" y="3633268"/>
                        <a:ext cx="18002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5474689" y="4113694"/>
            <a:ext cx="6717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где 2 – число ориентаций спина, 2</a:t>
            </a:r>
            <a:r>
              <a:rPr lang="en-US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+ 1 – число</a:t>
            </a:r>
          </a:p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ориентаций орбитального момента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463286" y="4862973"/>
            <a:ext cx="541000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Уровни эквидистантны, расстояние между ними 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7157258" y="520424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950959"/>
              </p:ext>
            </p:extLst>
          </p:nvPr>
        </p:nvGraphicFramePr>
        <p:xfrm>
          <a:off x="7157258" y="5204244"/>
          <a:ext cx="24288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2" name="Equation" r:id="rId8" imgW="2425700" imgH="444500" progId="Equation.DSMT4">
                  <p:embed/>
                </p:oleObj>
              </mc:Choice>
              <mc:Fallback>
                <p:oleObj name="Equation" r:id="rId8" imgW="2425700" imgH="4445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7258" y="5204244"/>
                        <a:ext cx="24288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5374617" y="5640272"/>
            <a:ext cx="67501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ростом массового числа плотность оболочек растет, т.к.</a:t>
            </a:r>
          </a:p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кулоновское взаимодействие протонов увеличивает энергию</a:t>
            </a:r>
          </a:p>
          <a:p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протонных уровней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9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41" grpId="0"/>
      <p:bldP spid="42" grpId="0"/>
      <p:bldP spid="43" grpId="0"/>
      <p:bldP spid="44" grpId="0"/>
      <p:bldP spid="33" grpId="0"/>
      <p:bldP spid="4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580</Words>
  <Application>Microsoft Office PowerPoint</Application>
  <PresentationFormat>Широкоэкранный</PresentationFormat>
  <Paragraphs>55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Equation</vt:lpstr>
      <vt:lpstr>                                              6. Капельная модель ядра</vt:lpstr>
      <vt:lpstr>6. Капельная модель ядра                            Н. Бор и Я. Френкель, 1936</vt:lpstr>
      <vt:lpstr>6. Капельная модель ядра                                      Формула Вайцзеккера</vt:lpstr>
      <vt:lpstr>6. Капельная модель ядра                                      Формула Вайцзеккера</vt:lpstr>
      <vt:lpstr>                                              7. Модель ядерных оболочек</vt:lpstr>
      <vt:lpstr>7. Модель ядерных оболочек</vt:lpstr>
      <vt:lpstr>7. Модель ядерных оболочек</vt:lpstr>
      <vt:lpstr>7. Модель ядерных оболочек</vt:lpstr>
      <vt:lpstr>7. Модель ядерных оболочек</vt:lpstr>
      <vt:lpstr>                                              8. Радиоактивные ядра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259</cp:revision>
  <dcterms:created xsi:type="dcterms:W3CDTF">2025-02-16T15:27:58Z</dcterms:created>
  <dcterms:modified xsi:type="dcterms:W3CDTF">2025-03-18T19:19:03Z</dcterms:modified>
</cp:coreProperties>
</file>