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13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9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70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57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2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1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01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23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5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0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9E299-32E7-4329-B03F-EB16BE6BF665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0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g"/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28.jpg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2901" y="2249797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</a:t>
            </a:r>
            <a:r>
              <a:rPr lang="ru-RU" sz="2400" b="1" dirty="0">
                <a:solidFill>
                  <a:srgbClr val="0070C0"/>
                </a:solidFill>
              </a:rPr>
              <a:t>8</a:t>
            </a:r>
            <a:r>
              <a:rPr lang="ru-RU" sz="2400" b="1" dirty="0" smtClean="0">
                <a:solidFill>
                  <a:srgbClr val="0070C0"/>
                </a:solidFill>
              </a:rPr>
              <a:t>. Радиоактивные ядра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8640" y="4426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14062" y="2913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35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8</a:t>
            </a:r>
            <a:r>
              <a:rPr lang="ru-RU" sz="2400" b="1" dirty="0" smtClean="0">
                <a:solidFill>
                  <a:srgbClr val="0070C0"/>
                </a:solidFill>
              </a:rPr>
              <a:t>. Радиоактивные </a:t>
            </a:r>
            <a:r>
              <a:rPr lang="ru-RU" sz="2400" b="1" dirty="0" smtClean="0">
                <a:solidFill>
                  <a:srgbClr val="0070C0"/>
                </a:solidFill>
              </a:rPr>
              <a:t>ядра       </a:t>
            </a:r>
            <a:r>
              <a:rPr lang="ru-RU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излучение запаздывающих нейтронов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02607" y="699907"/>
            <a:ext cx="118464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график зависимости уд. энергии связи от массового числа:  нейтронно-избыточные ядра нестабильны </a:t>
            </a:r>
          </a:p>
          <a:p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к испусканию нейтронов из основного состояния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76372" y="6549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7808815" y="15780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210700" y="1249840"/>
            <a:ext cx="117169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м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ежду этими ядрами и линией стабильности находятся ядра, которые могут излучать запаздывающие нейтроны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02607" y="1589844"/>
            <a:ext cx="87714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нейтронов излучается не сразу в ходе акта деления, а примерно через 1 минуту</a:t>
            </a:r>
            <a:endParaRPr lang="en-US" sz="1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850121" y="189408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10700" y="1965568"/>
            <a:ext cx="115065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u="sng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Н. Бор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: </a:t>
            </a:r>
            <a:r>
              <a:rPr lang="ru-RU" sz="16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-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- распад продуктов деления дает ядра в возбужденном состоянии с энергией, большей, чем 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1600" i="1" baseline="-25000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endParaRPr lang="ru-RU" sz="1600" i="1" baseline="-250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10700" y="2360606"/>
            <a:ext cx="87714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известно более 150 ядер, излучающих запаздывающие нейтроны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02607" y="2754957"/>
            <a:ext cx="87714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н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уклон в составе ядра передает часть импульса другим нуклонам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63845" y="470219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210700" y="60221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294726" y="3244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75" y="3146433"/>
            <a:ext cx="5767860" cy="361041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439" y="3619742"/>
            <a:ext cx="4773458" cy="242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43" grpId="0"/>
      <p:bldP spid="44" grpId="0"/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2901" y="2249797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</a:t>
            </a:r>
            <a:r>
              <a:rPr lang="ru-RU" sz="2400" b="1" dirty="0">
                <a:solidFill>
                  <a:srgbClr val="0070C0"/>
                </a:solidFill>
              </a:rPr>
              <a:t>9</a:t>
            </a:r>
            <a:r>
              <a:rPr lang="ru-RU" sz="2400" b="1" dirty="0" smtClean="0">
                <a:solidFill>
                  <a:srgbClr val="0070C0"/>
                </a:solidFill>
              </a:rPr>
              <a:t>. Деление ядер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8640" y="4426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14062" y="2913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9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2400" b="1" dirty="0" smtClean="0">
                <a:solidFill>
                  <a:srgbClr val="0070C0"/>
                </a:solidFill>
              </a:rPr>
              <a:t>8</a:t>
            </a:r>
            <a:r>
              <a:rPr lang="ru-RU" sz="2400" b="1" dirty="0" smtClean="0">
                <a:solidFill>
                  <a:srgbClr val="0070C0"/>
                </a:solidFill>
              </a:rPr>
              <a:t>. Радиоактивные ядра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виды радиоактивного распада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026092" y="34909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b="1" dirty="0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391593" y="40401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09205" y="650023"/>
            <a:ext cx="1423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- распад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225978" y="1127192"/>
            <a:ext cx="1540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ru-RU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–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- распад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49221" y="2200909"/>
            <a:ext cx="1494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ru-RU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- распад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88309" y="3130995"/>
            <a:ext cx="1287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К-захват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57895" y="4404834"/>
            <a:ext cx="2499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нейтронный распад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09205" y="4843149"/>
            <a:ext cx="2360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протонный распад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6745" y="5327464"/>
            <a:ext cx="2683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спонтанное деление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57892" y="5834762"/>
            <a:ext cx="1663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-излучение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43541" y="71800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223054"/>
              </p:ext>
            </p:extLst>
          </p:nvPr>
        </p:nvGraphicFramePr>
        <p:xfrm>
          <a:off x="1916788" y="637407"/>
          <a:ext cx="39624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3" name="Equation" r:id="rId3" imgW="3962400" imgH="431800" progId="Equation.DSMT4">
                  <p:embed/>
                </p:oleObj>
              </mc:Choice>
              <mc:Fallback>
                <p:oleObj name="Equation" r:id="rId3" imgW="39624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788" y="637407"/>
                        <a:ext cx="39624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012030" y="119040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530180"/>
              </p:ext>
            </p:extLst>
          </p:nvPr>
        </p:nvGraphicFramePr>
        <p:xfrm>
          <a:off x="1933996" y="1065348"/>
          <a:ext cx="35718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4" name="Equation" r:id="rId5" imgW="3568700" imgH="482600" progId="Equation.DSMT4">
                  <p:embed/>
                </p:oleObj>
              </mc:Choice>
              <mc:Fallback>
                <p:oleObj name="Equation" r:id="rId5" imgW="35687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996" y="1065348"/>
                        <a:ext cx="35718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1933996" y="17058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806146"/>
              </p:ext>
            </p:extLst>
          </p:nvPr>
        </p:nvGraphicFramePr>
        <p:xfrm>
          <a:off x="1838692" y="2105096"/>
          <a:ext cx="35718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5" name="Equation" r:id="rId7" imgW="3568700" imgH="482600" progId="Equation.DSMT4">
                  <p:embed/>
                </p:oleObj>
              </mc:Choice>
              <mc:Fallback>
                <p:oleObj name="Equation" r:id="rId7" imgW="3568700" imgH="482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692" y="2105096"/>
                        <a:ext cx="35718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916788" y="2241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305380"/>
              </p:ext>
            </p:extLst>
          </p:nvPr>
        </p:nvGraphicFramePr>
        <p:xfrm>
          <a:off x="1766784" y="3109548"/>
          <a:ext cx="35909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6" name="Equation" r:id="rId9" imgW="3594100" imgH="482600" progId="Equation.DSMT4">
                  <p:embed/>
                </p:oleObj>
              </mc:Choice>
              <mc:Fallback>
                <p:oleObj name="Equation" r:id="rId9" imgW="3594100" imgH="482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6784" y="3109548"/>
                        <a:ext cx="359092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Прямоугольник 49"/>
          <p:cNvSpPr/>
          <p:nvPr/>
        </p:nvSpPr>
        <p:spPr>
          <a:xfrm>
            <a:off x="2723923" y="4383002"/>
            <a:ext cx="6744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испускание запаздывающих нейтронов осколками деления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569531" y="4803800"/>
            <a:ext cx="7969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наблюдается у ядер с большим недостатком нейтронов (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Флёров, 1963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751409" y="5272050"/>
            <a:ext cx="9143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осколки + энергия + обычные нейтроны (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Петржак, 1940; в 1 г урана 25 делений в час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012030" y="5814934"/>
            <a:ext cx="7915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ядра после всех видов распада находятся в возбужденном состоянии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2442176" y="61478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755991"/>
              </p:ext>
            </p:extLst>
          </p:nvPr>
        </p:nvGraphicFramePr>
        <p:xfrm>
          <a:off x="2442176" y="6147855"/>
          <a:ext cx="27146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7" name="Equation" r:id="rId11" imgW="2717800" imgH="647700" progId="Equation.DSMT4">
                  <p:embed/>
                </p:oleObj>
              </mc:Choice>
              <mc:Fallback>
                <p:oleObj name="Equation" r:id="rId11" imgW="2717800" imgH="6477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2176" y="6147855"/>
                        <a:ext cx="2714625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Прямоугольник 55"/>
          <p:cNvSpPr/>
          <p:nvPr/>
        </p:nvSpPr>
        <p:spPr>
          <a:xfrm>
            <a:off x="6040582" y="644129"/>
            <a:ext cx="4196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наблюдается у ядер, тяжелее висмута, 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&gt; 83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980724" y="1088986"/>
            <a:ext cx="4500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наблюдается у ядер, перегруженных нейтронами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35"/>
          <p:cNvSpPr>
            <a:spLocks noChangeArrowheads="1"/>
          </p:cNvSpPr>
          <p:nvPr/>
        </p:nvSpPr>
        <p:spPr bwMode="auto">
          <a:xfrm>
            <a:off x="2111433" y="17871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3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4" name="Объект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219994"/>
              </p:ext>
            </p:extLst>
          </p:nvPr>
        </p:nvGraphicFramePr>
        <p:xfrm>
          <a:off x="5624570" y="1529775"/>
          <a:ext cx="49149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8" name="Equation" r:id="rId13" imgW="4914900" imgH="508000" progId="Equation.DSMT4">
                  <p:embed/>
                </p:oleObj>
              </mc:Choice>
              <mc:Fallback>
                <p:oleObj name="Equation" r:id="rId13" imgW="4914900" imgH="50800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4570" y="1529775"/>
                        <a:ext cx="491490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Rectangle 51"/>
          <p:cNvSpPr>
            <a:spLocks noChangeArrowheads="1"/>
          </p:cNvSpPr>
          <p:nvPr/>
        </p:nvSpPr>
        <p:spPr bwMode="auto">
          <a:xfrm>
            <a:off x="5489238" y="3219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0" name="Объект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196259"/>
              </p:ext>
            </p:extLst>
          </p:nvPr>
        </p:nvGraphicFramePr>
        <p:xfrm>
          <a:off x="5352186" y="2576217"/>
          <a:ext cx="47625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9" name="Equation" r:id="rId15" imgW="4762500" imgH="508000" progId="Equation.DSMT4">
                  <p:embed/>
                </p:oleObj>
              </mc:Choice>
              <mc:Fallback>
                <p:oleObj name="Equation" r:id="rId15" imgW="4762500" imgH="50800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186" y="2576217"/>
                        <a:ext cx="476250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Прямоугольник 60"/>
          <p:cNvSpPr/>
          <p:nvPr/>
        </p:nvSpPr>
        <p:spPr>
          <a:xfrm>
            <a:off x="5757243" y="2081582"/>
            <a:ext cx="441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наблюдается у ядер, перегруженных протонами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526719" y="3030067"/>
            <a:ext cx="658210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электроны с К-оболочки захватываются ядром (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Charles Barkla, </a:t>
            </a:r>
            <a:r>
              <a:rPr lang="en-US" sz="1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1917,</a:t>
            </a: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назвал 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-лучи типом 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но потом сменил на тип К, т.к. думал, что будут более высокие энергии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Rectangle 60"/>
          <p:cNvSpPr>
            <a:spLocks noChangeArrowheads="1"/>
          </p:cNvSpPr>
          <p:nvPr/>
        </p:nvSpPr>
        <p:spPr bwMode="auto">
          <a:xfrm>
            <a:off x="69513" y="-1009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4" name="Объект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171139"/>
              </p:ext>
            </p:extLst>
          </p:nvPr>
        </p:nvGraphicFramePr>
        <p:xfrm>
          <a:off x="5302925" y="3814481"/>
          <a:ext cx="54197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40" name="Equation" r:id="rId17" imgW="5422900" imgH="508000" progId="Equation.DSMT4">
                  <p:embed/>
                </p:oleObj>
              </mc:Choice>
              <mc:Fallback>
                <p:oleObj name="Equation" r:id="rId17" imgW="5422900" imgH="508000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925" y="3814481"/>
                        <a:ext cx="54197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487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2" grpId="0"/>
      <p:bldP spid="33" grpId="0"/>
      <p:bldP spid="34" grpId="0"/>
      <p:bldP spid="36" grpId="0"/>
      <p:bldP spid="37" grpId="0"/>
      <p:bldP spid="38" grpId="0"/>
      <p:bldP spid="40" grpId="0"/>
      <p:bldP spid="7" grpId="0"/>
      <p:bldP spid="50" grpId="0"/>
      <p:bldP spid="51" grpId="0"/>
      <p:bldP spid="52" grpId="0"/>
      <p:bldP spid="54" grpId="0"/>
      <p:bldP spid="56" grpId="0"/>
      <p:bldP spid="58" grpId="0"/>
      <p:bldP spid="61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8</a:t>
            </a:r>
            <a:r>
              <a:rPr lang="ru-RU" sz="2400" b="1" dirty="0" smtClean="0">
                <a:solidFill>
                  <a:srgbClr val="0070C0"/>
                </a:solidFill>
              </a:rPr>
              <a:t>. Радиоактивные ядра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закон радиоактивного распада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02606" y="699907"/>
            <a:ext cx="1172505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РАДИОАКТИВНОГО РАСПАДА:</a:t>
            </a:r>
            <a:endParaRPr lang="en-US" sz="1600" b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зависит ни от каких условий;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носит вероятностный характер;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справедлив только для большого числа частиц</a:t>
            </a:r>
          </a:p>
          <a:p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8417" y="11062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946768" y="1740358"/>
            <a:ext cx="9928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РАСПАВШИХСЯ ЯДЕР ПРОПОРЦИОНАЛЬНО ОБЩЕМУ ЧИСЛУ ЯДЕР</a:t>
            </a:r>
            <a:endParaRPr lang="ru-RU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235612"/>
              </p:ext>
            </p:extLst>
          </p:nvPr>
        </p:nvGraphicFramePr>
        <p:xfrm>
          <a:off x="946768" y="2202788"/>
          <a:ext cx="13620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3" name="Equation" r:id="rId3" imgW="1358900" imgH="736600" progId="Equation.DSMT4">
                  <p:embed/>
                </p:oleObj>
              </mc:Choice>
              <mc:Fallback>
                <p:oleObj name="Equation" r:id="rId3" imgW="1358900" imgH="736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768" y="2202788"/>
                        <a:ext cx="136207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6408159" y="21475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407512"/>
              </p:ext>
            </p:extLst>
          </p:nvPr>
        </p:nvGraphicFramePr>
        <p:xfrm>
          <a:off x="9895489" y="2359453"/>
          <a:ext cx="14382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4" name="Equation" r:id="rId5" imgW="1435100" imgH="457200" progId="Equation.DSMT4">
                  <p:embed/>
                </p:oleObj>
              </mc:Choice>
              <mc:Fallback>
                <p:oleObj name="Equation" r:id="rId5" imgW="14351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5489" y="2359453"/>
                        <a:ext cx="14382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86851" y="2389078"/>
            <a:ext cx="6594887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048385" algn="l"/>
              </a:tabLs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постоянная распада: вероятность распада в единицу времени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0524" y="2948627"/>
            <a:ext cx="10752276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048385" algn="l"/>
              </a:tabLs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введем  период полураспада – время, за которое число исходных ядер уменьшается в 2 раза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526347"/>
              </p:ext>
            </p:extLst>
          </p:nvPr>
        </p:nvGraphicFramePr>
        <p:xfrm>
          <a:off x="9438289" y="2924854"/>
          <a:ext cx="457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5" name="Equation" r:id="rId7" imgW="457200" imgH="419100" progId="Equation.DSMT4">
                  <p:embed/>
                </p:oleObj>
              </mc:Choice>
              <mc:Fallback>
                <p:oleObj name="Equation" r:id="rId7" imgW="457200" imgH="4191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38289" y="2924854"/>
                        <a:ext cx="457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388417" y="34517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016405"/>
              </p:ext>
            </p:extLst>
          </p:nvPr>
        </p:nvGraphicFramePr>
        <p:xfrm>
          <a:off x="388417" y="3451786"/>
          <a:ext cx="185737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6" name="Equation" r:id="rId9" imgW="1854200" imgH="723900" progId="Equation.DSMT4">
                  <p:embed/>
                </p:oleObj>
              </mc:Choice>
              <mc:Fallback>
                <p:oleObj name="Equation" r:id="rId9" imgW="1854200" imgH="7239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417" y="3451786"/>
                        <a:ext cx="185737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2786851" y="35596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890616"/>
              </p:ext>
            </p:extLst>
          </p:nvPr>
        </p:nvGraphicFramePr>
        <p:xfrm>
          <a:off x="2786851" y="3559619"/>
          <a:ext cx="15335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7" name="Equation" r:id="rId11" imgW="1536700" imgH="419100" progId="Equation.DSMT4">
                  <p:embed/>
                </p:oleObj>
              </mc:Choice>
              <mc:Fallback>
                <p:oleObj name="Equation" r:id="rId11" imgW="1536700" imgH="4191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851" y="3559619"/>
                        <a:ext cx="153352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5317604" y="35081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887175"/>
              </p:ext>
            </p:extLst>
          </p:nvPr>
        </p:nvGraphicFramePr>
        <p:xfrm>
          <a:off x="5317604" y="3508176"/>
          <a:ext cx="20955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8" name="Equation" r:id="rId13" imgW="2095500" imgH="520700" progId="Equation.DSMT4">
                  <p:embed/>
                </p:oleObj>
              </mc:Choice>
              <mc:Fallback>
                <p:oleObj name="Equation" r:id="rId13" imgW="2095500" imgH="5207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7604" y="3508176"/>
                        <a:ext cx="20955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Прямоугольник 39"/>
          <p:cNvSpPr/>
          <p:nvPr/>
        </p:nvSpPr>
        <p:spPr>
          <a:xfrm>
            <a:off x="9775179" y="2359453"/>
            <a:ext cx="1699327" cy="5891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2" name="Объект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778486"/>
              </p:ext>
            </p:extLst>
          </p:nvPr>
        </p:nvGraphicFramePr>
        <p:xfrm>
          <a:off x="8104789" y="3585530"/>
          <a:ext cx="32289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9" name="Equation" r:id="rId15" imgW="3225800" imgH="444500" progId="Equation.DSMT4">
                  <p:embed/>
                </p:oleObj>
              </mc:Choice>
              <mc:Fallback>
                <p:oleObj name="Equation" r:id="rId15" imgW="3225800" imgH="4445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4789" y="3585530"/>
                        <a:ext cx="32289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202606" y="4257816"/>
            <a:ext cx="10342513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какой-либо момент времени </a:t>
            </a:r>
            <a:r>
              <a:rPr lang="en-US" sz="14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есть нераспавшиеся ядра, у которых время жизни больше </a:t>
            </a:r>
            <a:r>
              <a:rPr lang="en-US" sz="14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есть распавшиеся ядра, у которых время жизни меньше </a:t>
            </a:r>
            <a:r>
              <a:rPr lang="en-US" sz="14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есть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400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ядер, распавшихся в этот момент, у которых время жизни равно </a:t>
            </a:r>
            <a:r>
              <a:rPr lang="en-US" sz="14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88417" y="5847625"/>
            <a:ext cx="2080249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Среднее время жизни: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Rectangle 58"/>
          <p:cNvSpPr>
            <a:spLocks noChangeArrowheads="1"/>
          </p:cNvSpPr>
          <p:nvPr/>
        </p:nvSpPr>
        <p:spPr bwMode="auto">
          <a:xfrm>
            <a:off x="2708713" y="52169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243139"/>
              </p:ext>
            </p:extLst>
          </p:nvPr>
        </p:nvGraphicFramePr>
        <p:xfrm>
          <a:off x="2708713" y="5216933"/>
          <a:ext cx="4724400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50" name="Equation" r:id="rId17" imgW="4724400" imgH="1574800" progId="Equation.DSMT4">
                  <p:embed/>
                </p:oleObj>
              </mc:Choice>
              <mc:Fallback>
                <p:oleObj name="Equation" r:id="rId17" imgW="4724400" imgH="157480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713" y="5216933"/>
                        <a:ext cx="4724400" cy="157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05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2" grpId="0"/>
      <p:bldP spid="6" grpId="0"/>
      <p:bldP spid="16" grpId="0"/>
      <p:bldP spid="40" grpId="0" animBg="1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8</a:t>
            </a:r>
            <a:r>
              <a:rPr lang="ru-RU" sz="2400" b="1" dirty="0" smtClean="0">
                <a:solidFill>
                  <a:srgbClr val="0070C0"/>
                </a:solidFill>
              </a:rPr>
              <a:t>. Радиоактивные ядра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закон радиоактивного распада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02606" y="699907"/>
            <a:ext cx="117250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ЦЕПОЧКИ РАДИОАКТИВНОГО РАСПАДА: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5317604" y="35081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" name="Объект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572025"/>
              </p:ext>
            </p:extLst>
          </p:nvPr>
        </p:nvGraphicFramePr>
        <p:xfrm>
          <a:off x="571500" y="1187450"/>
          <a:ext cx="1617663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8" name="Equation" r:id="rId3" imgW="1612800" imgH="736560" progId="Equation.DSMT4">
                  <p:embed/>
                </p:oleObj>
              </mc:Choice>
              <mc:Fallback>
                <p:oleObj name="Equation" r:id="rId3" imgW="16128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187450"/>
                        <a:ext cx="1617663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Объект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762885"/>
              </p:ext>
            </p:extLst>
          </p:nvPr>
        </p:nvGraphicFramePr>
        <p:xfrm>
          <a:off x="511583" y="2034974"/>
          <a:ext cx="2611437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9" name="Equation" r:id="rId5" imgW="2603160" imgH="736560" progId="Equation.DSMT4">
                  <p:embed/>
                </p:oleObj>
              </mc:Choice>
              <mc:Fallback>
                <p:oleObj name="Equation" r:id="rId5" imgW="26031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583" y="2034974"/>
                        <a:ext cx="2611437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Объект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72885"/>
              </p:ext>
            </p:extLst>
          </p:nvPr>
        </p:nvGraphicFramePr>
        <p:xfrm>
          <a:off x="448887" y="3100325"/>
          <a:ext cx="315912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0" name="Equation" r:id="rId7" imgW="3149280" imgH="736560" progId="Equation.DSMT4">
                  <p:embed/>
                </p:oleObj>
              </mc:Choice>
              <mc:Fallback>
                <p:oleObj name="Equation" r:id="rId7" imgW="3149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887" y="3100325"/>
                        <a:ext cx="315912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539256"/>
              </p:ext>
            </p:extLst>
          </p:nvPr>
        </p:nvGraphicFramePr>
        <p:xfrm>
          <a:off x="4928050" y="2359296"/>
          <a:ext cx="27717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1" name="Equation" r:id="rId9" imgW="2768600" imgH="596900" progId="Equation.DSMT4">
                  <p:embed/>
                </p:oleObj>
              </mc:Choice>
              <mc:Fallback>
                <p:oleObj name="Equation" r:id="rId9" imgW="2768600" imgH="5969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8050" y="2359296"/>
                        <a:ext cx="2771775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51439" y="3950154"/>
            <a:ext cx="8476972" cy="31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Экспериментальное определение периода полураспада: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45132"/>
              </p:ext>
            </p:extLst>
          </p:nvPr>
        </p:nvGraphicFramePr>
        <p:xfrm>
          <a:off x="627664" y="4470890"/>
          <a:ext cx="58197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2" name="Equation" r:id="rId11" imgW="5816600" imgH="800100" progId="Equation.DSMT4">
                  <p:embed/>
                </p:oleObj>
              </mc:Choice>
              <mc:Fallback>
                <p:oleObj name="Equation" r:id="rId11" imgW="5816600" imgH="8001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664" y="4470890"/>
                        <a:ext cx="581977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Прямоугольник 49"/>
          <p:cNvSpPr/>
          <p:nvPr/>
        </p:nvSpPr>
        <p:spPr>
          <a:xfrm>
            <a:off x="6991921" y="4594587"/>
            <a:ext cx="33246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897890" algn="l"/>
              </a:tabLs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исследуется </a:t>
            </a:r>
            <a:r>
              <a:rPr lang="ru-RU" sz="14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очень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тонкий образец, </a:t>
            </a:r>
            <a:endParaRPr lang="ru-RU" sz="14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897890" algn="l"/>
              </a:tabLst>
            </a:pP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него вылетели все частицы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15395" y="5303945"/>
            <a:ext cx="4657429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Пример: 1 г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регистрирует 37 млрд распадов за 1 с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1262358" y="57268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6" name="Объект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132777"/>
              </p:ext>
            </p:extLst>
          </p:nvPr>
        </p:nvGraphicFramePr>
        <p:xfrm>
          <a:off x="1262358" y="5726851"/>
          <a:ext cx="61817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3" name="Equation" r:id="rId13" imgW="6184900" imgH="749300" progId="Equation.DSMT4">
                  <p:embed/>
                </p:oleObj>
              </mc:Choice>
              <mc:Fallback>
                <p:oleObj name="Equation" r:id="rId13" imgW="6184900" imgH="7493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358" y="5726851"/>
                        <a:ext cx="618172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583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3" grpId="0"/>
      <p:bldP spid="50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8</a:t>
            </a:r>
            <a:r>
              <a:rPr lang="ru-RU" sz="2400" b="1" dirty="0" smtClean="0">
                <a:solidFill>
                  <a:srgbClr val="0070C0"/>
                </a:solidFill>
              </a:rPr>
              <a:t>. Радиоактивные ядра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особенности </a:t>
            </a:r>
            <a:r>
              <a:rPr lang="ru-RU" sz="2400" b="1" dirty="0" smtClean="0">
                <a:solidFill>
                  <a:srgbClr val="FF0000"/>
                </a:solidFill>
              </a:rPr>
              <a:t>радиоактивного распада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33473" y="917082"/>
            <a:ext cx="117250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радиоактивный распад возможен, если реакция </a:t>
            </a:r>
            <a:r>
              <a:rPr lang="ru-RU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экзотермична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5317604" y="35081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1262358" y="57268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33472" y="1282149"/>
            <a:ext cx="117250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при радиоактивном распаде обязательно выполнение законов сохранения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33471" y="1637397"/>
            <a:ext cx="117250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распад характеризуется временем жизни частиц, типом частиц, энергиями частиц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33470" y="2102477"/>
            <a:ext cx="117250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во всех видах распада меняется состав ядра (кроме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-излучения)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97318" y="2537766"/>
            <a:ext cx="117250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причина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- распада – сильное взаимодействие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97318" y="2925542"/>
            <a:ext cx="117250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причина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- распада – слабое взаимодействие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97318" y="3303719"/>
            <a:ext cx="117250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причина 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-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излучения – электромагнитное взаимодействие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75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6" grpId="0"/>
      <p:bldP spid="38" grpId="0"/>
      <p:bldP spid="40" grpId="0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8</a:t>
            </a:r>
            <a:r>
              <a:rPr lang="ru-RU" sz="2400" b="1" dirty="0" smtClean="0">
                <a:solidFill>
                  <a:srgbClr val="0070C0"/>
                </a:solidFill>
              </a:rPr>
              <a:t>. Радиоактивные </a:t>
            </a:r>
            <a:r>
              <a:rPr lang="ru-RU" sz="2400" b="1" dirty="0" smtClean="0">
                <a:solidFill>
                  <a:srgbClr val="0070C0"/>
                </a:solidFill>
              </a:rPr>
              <a:t>ядра                                                                           </a:t>
            </a:r>
            <a:r>
              <a:rPr lang="ru-RU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-распад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02607" y="699907"/>
            <a:ext cx="38191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Разнообразие периодов полураспада: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5317604" y="35081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76372" y="6549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412243"/>
              </p:ext>
            </p:extLst>
          </p:nvPr>
        </p:nvGraphicFramePr>
        <p:xfrm>
          <a:off x="4276372" y="654919"/>
          <a:ext cx="24098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4" name="Equation" r:id="rId3" imgW="2413000" imgH="431800" progId="Equation.DSMT4">
                  <p:embed/>
                </p:oleObj>
              </mc:Choice>
              <mc:Fallback>
                <p:oleObj name="Equation" r:id="rId3" imgW="24130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6372" y="654919"/>
                        <a:ext cx="24098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551159"/>
              </p:ext>
            </p:extLst>
          </p:nvPr>
        </p:nvGraphicFramePr>
        <p:xfrm>
          <a:off x="7448377" y="653767"/>
          <a:ext cx="17621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5" name="Equation" r:id="rId5" imgW="1765080" imgH="431640" progId="Equation.DSMT4">
                  <p:embed/>
                </p:oleObj>
              </mc:Choice>
              <mc:Fallback>
                <p:oleObj name="Equation" r:id="rId5" imgW="1765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8377" y="653767"/>
                        <a:ext cx="17621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Прямоугольник 39"/>
          <p:cNvSpPr/>
          <p:nvPr/>
        </p:nvSpPr>
        <p:spPr>
          <a:xfrm>
            <a:off x="202607" y="1627640"/>
            <a:ext cx="40737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Гейгера для четно-четных ядер: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99767" y="13780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732367"/>
              </p:ext>
            </p:extLst>
          </p:nvPr>
        </p:nvGraphicFramePr>
        <p:xfrm>
          <a:off x="4199767" y="1378084"/>
          <a:ext cx="31908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6" name="Equation" r:id="rId7" imgW="3187700" imgH="927100" progId="Equation.DSMT4">
                  <p:embed/>
                </p:oleObj>
              </mc:Choice>
              <mc:Fallback>
                <p:oleObj name="Equation" r:id="rId7" imgW="3187700" imgH="927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9767" y="1378084"/>
                        <a:ext cx="31908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7808815" y="15780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372722"/>
              </p:ext>
            </p:extLst>
          </p:nvPr>
        </p:nvGraphicFramePr>
        <p:xfrm>
          <a:off x="7808815" y="1578028"/>
          <a:ext cx="23241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7" name="Equation" r:id="rId9" imgW="2324100" imgH="431800" progId="Equation.DSMT4">
                  <p:embed/>
                </p:oleObj>
              </mc:Choice>
              <mc:Fallback>
                <p:oleObj name="Equation" r:id="rId9" imgW="2324100" imgH="431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8815" y="1578028"/>
                        <a:ext cx="23241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7786843" y="1971825"/>
            <a:ext cx="284731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заряд конечного ядра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1844984" y="25560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295874"/>
              </p:ext>
            </p:extLst>
          </p:nvPr>
        </p:nvGraphicFramePr>
        <p:xfrm>
          <a:off x="1844984" y="2556068"/>
          <a:ext cx="52101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8" name="Equation" r:id="rId11" imgW="5207000" imgH="495300" progId="Equation.DSMT4">
                  <p:embed/>
                </p:oleObj>
              </mc:Choice>
              <mc:Fallback>
                <p:oleObj name="Equation" r:id="rId11" imgW="5207000" imgH="4953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984" y="2556068"/>
                        <a:ext cx="521017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408192" y="4221895"/>
            <a:ext cx="9039715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 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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-распада имеет сложную структуру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Конечные ядра образуются не только в основном, </a:t>
            </a:r>
            <a:endParaRPr lang="ru-RU" sz="14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но 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в возбужденном состоянии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 несет информацию об уровнях ядер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783" y="3169254"/>
            <a:ext cx="6229140" cy="331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14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22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8</a:t>
            </a:r>
            <a:r>
              <a:rPr lang="ru-RU" sz="2400" b="1" dirty="0" smtClean="0">
                <a:solidFill>
                  <a:srgbClr val="0070C0"/>
                </a:solidFill>
              </a:rPr>
              <a:t>. Радиоактивные </a:t>
            </a:r>
            <a:r>
              <a:rPr lang="ru-RU" sz="2400" b="1" dirty="0" smtClean="0">
                <a:solidFill>
                  <a:srgbClr val="0070C0"/>
                </a:solidFill>
              </a:rPr>
              <a:t>ядра                                                                           </a:t>
            </a:r>
            <a:r>
              <a:rPr lang="ru-RU" sz="3200" b="1" dirty="0">
                <a:solidFill>
                  <a:srgbClr val="FF0000"/>
                </a:solidFill>
                <a:sym typeface="Symbol" panose="05050102010706020507" pitchFamily="18" charset="2"/>
              </a:rPr>
              <a:t></a:t>
            </a:r>
            <a:r>
              <a:rPr lang="ru-RU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-распад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02607" y="699907"/>
            <a:ext cx="76062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при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-распаде ядро испускает электрон или позитрон и нейтрино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76372" y="6549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99767" y="13780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7808815" y="15780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202607" y="1030529"/>
            <a:ext cx="76062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-распад – это не внутриядерный, а </a:t>
            </a:r>
            <a:r>
              <a:rPr lang="ru-RU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внутринуклонный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процесс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02607" y="1297577"/>
            <a:ext cx="87714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-распаде в ядре распадается нуклон</a:t>
            </a:r>
            <a:endParaRPr lang="en-US" sz="1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687740"/>
              </p:ext>
            </p:extLst>
          </p:nvPr>
        </p:nvGraphicFramePr>
        <p:xfrm>
          <a:off x="259771" y="3048362"/>
          <a:ext cx="4038600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3" name="Equation" r:id="rId3" imgW="4038480" imgH="1358640" progId="Equation.DSMT4">
                  <p:embed/>
                </p:oleObj>
              </mc:Choice>
              <mc:Fallback>
                <p:oleObj name="Equation" r:id="rId3" imgW="4038480" imgH="1358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71" y="3048362"/>
                        <a:ext cx="4038600" cy="136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850121" y="189408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63184"/>
              </p:ext>
            </p:extLst>
          </p:nvPr>
        </p:nvGraphicFramePr>
        <p:xfrm>
          <a:off x="4928050" y="3044175"/>
          <a:ext cx="2066925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4" name="Equation" r:id="rId5" imgW="2070100" imgH="1320800" progId="Equation.DSMT4">
                  <p:embed/>
                </p:oleObj>
              </mc:Choice>
              <mc:Fallback>
                <p:oleObj name="Equation" r:id="rId5" imgW="2070100" imgH="1320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8050" y="3044175"/>
                        <a:ext cx="2066925" cy="132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202607" y="1609020"/>
            <a:ext cx="87714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наблюдается при любом </a:t>
            </a:r>
            <a:r>
              <a:rPr lang="ru-RU" sz="16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А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202607" y="1943863"/>
            <a:ext cx="87714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сложность перестройки ядра влияет на длительность периода полураспада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02607" y="2257789"/>
            <a:ext cx="87714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в процессах </a:t>
            </a:r>
            <a:r>
              <a:rPr lang="ru-RU" sz="16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и </a:t>
            </a:r>
            <a:r>
              <a:rPr lang="ru-RU" sz="16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К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протон превращается в нейтрон, поэтому с одним и тем же ядром могут происходить оба распада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63845" y="470219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991116"/>
              </p:ext>
            </p:extLst>
          </p:nvPr>
        </p:nvGraphicFramePr>
        <p:xfrm>
          <a:off x="63845" y="4702192"/>
          <a:ext cx="449580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5" name="Equation" r:id="rId7" imgW="4495800" imgH="1231900" progId="Equation.DSMT4">
                  <p:embed/>
                </p:oleObj>
              </mc:Choice>
              <mc:Fallback>
                <p:oleObj name="Equation" r:id="rId7" imgW="4495800" imgH="12319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5" y="4702192"/>
                        <a:ext cx="4495800" cy="122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210700" y="60221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" name="Объект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525083"/>
              </p:ext>
            </p:extLst>
          </p:nvPr>
        </p:nvGraphicFramePr>
        <p:xfrm>
          <a:off x="210700" y="6022164"/>
          <a:ext cx="68675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6" name="Equation" r:id="rId9" imgW="6870700" imgH="431800" progId="Equation.DSMT4">
                  <p:embed/>
                </p:oleObj>
              </mc:Choice>
              <mc:Fallback>
                <p:oleObj name="Equation" r:id="rId9" imgW="6870700" imgH="4318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700" y="6022164"/>
                        <a:ext cx="68675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Прямоугольник 47"/>
          <p:cNvSpPr/>
          <p:nvPr/>
        </p:nvSpPr>
        <p:spPr>
          <a:xfrm>
            <a:off x="6994975" y="6022163"/>
            <a:ext cx="513550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то К-захват возможет, а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ru-RU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-распад запрещен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10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43" grpId="0"/>
      <p:bldP spid="44" grpId="0"/>
      <p:bldP spid="45" grpId="0"/>
      <p:bldP spid="46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8</a:t>
            </a:r>
            <a:r>
              <a:rPr lang="ru-RU" sz="2400" b="1" dirty="0" smtClean="0">
                <a:solidFill>
                  <a:srgbClr val="0070C0"/>
                </a:solidFill>
              </a:rPr>
              <a:t>. Радиоактивные </a:t>
            </a:r>
            <a:r>
              <a:rPr lang="ru-RU" sz="2400" b="1" dirty="0" smtClean="0">
                <a:solidFill>
                  <a:srgbClr val="0070C0"/>
                </a:solidFill>
              </a:rPr>
              <a:t>ядра                                                  </a:t>
            </a:r>
            <a:r>
              <a:rPr lang="ru-RU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</a:t>
            </a:r>
            <a:r>
              <a:rPr lang="ru-RU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-распад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   (</a:t>
            </a:r>
            <a:r>
              <a:rPr lang="ru-RU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К-захват)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10700" y="724122"/>
            <a:ext cx="10416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Пример:</a:t>
            </a:r>
            <a:endParaRPr lang="ru-RU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76372" y="6549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99767" y="13780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7808815" y="15780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850121" y="189408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" name="Объект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979443"/>
              </p:ext>
            </p:extLst>
          </p:nvPr>
        </p:nvGraphicFramePr>
        <p:xfrm>
          <a:off x="285543" y="1320969"/>
          <a:ext cx="68675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4" name="Equation" r:id="rId3" imgW="6870700" imgH="431800" progId="Equation.DSMT4">
                  <p:embed/>
                </p:oleObj>
              </mc:Choice>
              <mc:Fallback>
                <p:oleObj name="Equation" r:id="rId3" imgW="68707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43" y="1320969"/>
                        <a:ext cx="68675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Прямоугольник 47"/>
          <p:cNvSpPr/>
          <p:nvPr/>
        </p:nvSpPr>
        <p:spPr>
          <a:xfrm>
            <a:off x="7127297" y="1328249"/>
            <a:ext cx="513550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то К-захват возможет, а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ru-RU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-распад запрещен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252331" y="671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308108"/>
              </p:ext>
            </p:extLst>
          </p:nvPr>
        </p:nvGraphicFramePr>
        <p:xfrm>
          <a:off x="1252331" y="671530"/>
          <a:ext cx="24669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5" name="Equation" r:id="rId5" imgW="2463800" imgH="444500" progId="Equation.DSMT4">
                  <p:embed/>
                </p:oleObj>
              </mc:Choice>
              <mc:Fallback>
                <p:oleObj name="Equation" r:id="rId5" imgW="2463800" imgH="444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2331" y="671530"/>
                        <a:ext cx="24669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516332" y="1845432"/>
            <a:ext cx="627793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Различие масс атомов 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 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0,862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МэВ:  0,862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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0,511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85543" y="2449663"/>
            <a:ext cx="498303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Импульс и энергия ядра отдачи при захвате: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781838" y="29231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836174"/>
              </p:ext>
            </p:extLst>
          </p:nvPr>
        </p:nvGraphicFramePr>
        <p:xfrm>
          <a:off x="781838" y="2923112"/>
          <a:ext cx="35528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6" name="Equation" r:id="rId7" imgW="3556000" imgH="381000" progId="Equation.DSMT4">
                  <p:embed/>
                </p:oleObj>
              </mc:Choice>
              <mc:Fallback>
                <p:oleObj name="Equation" r:id="rId7" imgW="3556000" imgH="38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838" y="2923112"/>
                        <a:ext cx="35528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728162"/>
              </p:ext>
            </p:extLst>
          </p:nvPr>
        </p:nvGraphicFramePr>
        <p:xfrm>
          <a:off x="684105" y="3452151"/>
          <a:ext cx="58674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7" name="Equation" r:id="rId9" imgW="5867400" imgH="939800" progId="Equation.DSMT4">
                  <p:embed/>
                </p:oleObj>
              </mc:Choice>
              <mc:Fallback>
                <p:oleObj name="Equation" r:id="rId9" imgW="5867400" imgH="939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105" y="3452151"/>
                        <a:ext cx="5867400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6794269" y="3565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423061"/>
              </p:ext>
            </p:extLst>
          </p:nvPr>
        </p:nvGraphicFramePr>
        <p:xfrm>
          <a:off x="6794269" y="3565376"/>
          <a:ext cx="14001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8" name="Equation" r:id="rId11" imgW="1397000" imgH="736600" progId="Equation.DSMT4">
                  <p:embed/>
                </p:oleObj>
              </mc:Choice>
              <mc:Fallback>
                <p:oleObj name="Equation" r:id="rId11" imgW="1397000" imgH="736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269" y="3565376"/>
                        <a:ext cx="140017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8354291" y="34829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614716"/>
              </p:ext>
            </p:extLst>
          </p:nvPr>
        </p:nvGraphicFramePr>
        <p:xfrm>
          <a:off x="8354291" y="3482939"/>
          <a:ext cx="26955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9" name="Equation" r:id="rId13" imgW="2692400" imgH="889000" progId="Equation.DSMT4">
                  <p:embed/>
                </p:oleObj>
              </mc:Choice>
              <mc:Fallback>
                <p:oleObj name="Equation" r:id="rId13" imgW="2692400" imgH="8890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4291" y="3482939"/>
                        <a:ext cx="2695575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1911927" y="46231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0" name="Объект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1780095"/>
              </p:ext>
            </p:extLst>
          </p:nvPr>
        </p:nvGraphicFramePr>
        <p:xfrm>
          <a:off x="1911927" y="4623161"/>
          <a:ext cx="63627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30" name="Equation" r:id="rId15" imgW="6362700" imgH="901700" progId="Equation.DSMT4">
                  <p:embed/>
                </p:oleObj>
              </mc:Choice>
              <mc:Fallback>
                <p:oleObj name="Equation" r:id="rId15" imgW="6362700" imgH="9017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1927" y="4623161"/>
                        <a:ext cx="636270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730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8" grpId="0"/>
      <p:bldP spid="16" grpId="0"/>
      <p:bldP spid="49" grpId="0"/>
      <p:bldP spid="21" grpId="0"/>
      <p:bldP spid="32" grpId="0"/>
      <p:bldP spid="37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8</a:t>
            </a:r>
            <a:r>
              <a:rPr lang="ru-RU" sz="2400" b="1" dirty="0" smtClean="0">
                <a:solidFill>
                  <a:srgbClr val="0070C0"/>
                </a:solidFill>
              </a:rPr>
              <a:t>. Радиоактивные </a:t>
            </a:r>
            <a:r>
              <a:rPr lang="ru-RU" sz="2400" b="1" dirty="0" smtClean="0">
                <a:solidFill>
                  <a:srgbClr val="0070C0"/>
                </a:solidFill>
              </a:rPr>
              <a:t>ядра                                                                      </a:t>
            </a:r>
            <a:r>
              <a:rPr lang="ru-RU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-излучение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02607" y="699907"/>
            <a:ext cx="76062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происходит при распаде возбужденного ядра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76372" y="6549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99767" y="13780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7808815" y="15780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202607" y="1030529"/>
            <a:ext cx="76062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с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пектр всегда дискретен из-за дискретности уровней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02607" y="1297577"/>
            <a:ext cx="87714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 характеризует ядерные уровни</a:t>
            </a:r>
            <a:endParaRPr lang="en-US" sz="1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850121" y="189408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02607" y="1609020"/>
            <a:ext cx="87714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о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бусловлено взаимодействием нуклонов с электромагнитным полем</a:t>
            </a:r>
            <a:endParaRPr lang="ru-RU" sz="1600" i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10700" y="1932510"/>
            <a:ext cx="87714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это – внутриядерный процесс: свободный нуклон не может поглотить или испустить -квант, т.к. это противоречит законам сохранения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02607" y="2504010"/>
            <a:ext cx="87714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н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уклон в составе ядра передает часть импульса другим нуклонам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63845" y="470219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210700" y="60221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294726" y="3244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708889"/>
              </p:ext>
            </p:extLst>
          </p:nvPr>
        </p:nvGraphicFramePr>
        <p:xfrm>
          <a:off x="1294726" y="3244075"/>
          <a:ext cx="52863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8" name="Equation" r:id="rId3" imgW="5283200" imgH="876300" progId="Equation.DSMT4">
                  <p:embed/>
                </p:oleObj>
              </mc:Choice>
              <mc:Fallback>
                <p:oleObj name="Equation" r:id="rId3" imgW="5283200" imgH="876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4726" y="3244075"/>
                        <a:ext cx="5286375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894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43" grpId="0"/>
      <p:bldP spid="44" grpId="0"/>
      <p:bldP spid="45" grpId="0"/>
      <p:bldP spid="4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707</Words>
  <Application>Microsoft Office PowerPoint</Application>
  <PresentationFormat>Широкоэкранный</PresentationFormat>
  <Paragraphs>82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Тема Office</vt:lpstr>
      <vt:lpstr>Equation</vt:lpstr>
      <vt:lpstr>MathType 6.0 Equation</vt:lpstr>
      <vt:lpstr>                                              8. Радиоактивные ядра</vt:lpstr>
      <vt:lpstr>8. Радиоактивные ядра                                           виды радиоактивного распада</vt:lpstr>
      <vt:lpstr>8. Радиоактивные ядра                           закон радиоактивного распада</vt:lpstr>
      <vt:lpstr>8. Радиоактивные ядра                           закон радиоактивного распада</vt:lpstr>
      <vt:lpstr>8. Радиоактивные ядра                           особенности радиоактивного распада</vt:lpstr>
      <vt:lpstr>8. Радиоактивные ядра                                                                           -распад</vt:lpstr>
      <vt:lpstr>8. Радиоактивные ядра                                                                           -распад</vt:lpstr>
      <vt:lpstr>8. Радиоактивные ядра                                                  -распад   (К-захват)</vt:lpstr>
      <vt:lpstr>8. Радиоактивные ядра                                                                      -излучение</vt:lpstr>
      <vt:lpstr>8. Радиоактивные ядра       излучение запаздывающих нейтронов</vt:lpstr>
      <vt:lpstr>                                              9. Деление ядер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ЯДЕРНАЯ ФИЗИКА  3 СЕМЕСТР</dc:title>
  <dc:creator>--</dc:creator>
  <cp:lastModifiedBy>--</cp:lastModifiedBy>
  <cp:revision>298</cp:revision>
  <dcterms:created xsi:type="dcterms:W3CDTF">2025-02-16T15:27:58Z</dcterms:created>
  <dcterms:modified xsi:type="dcterms:W3CDTF">2025-03-23T20:10:56Z</dcterms:modified>
</cp:coreProperties>
</file>