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5" r:id="rId9"/>
    <p:sldId id="322" r:id="rId10"/>
    <p:sldId id="323" r:id="rId11"/>
    <p:sldId id="324" r:id="rId12"/>
    <p:sldId id="32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FB8ED-0FBD-470B-8AFC-E5B4F7F86E39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78851-774A-4AE7-83BA-C5AB3F98B2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844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78851-774A-4AE7-83BA-C5AB3F98B2D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14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78851-774A-4AE7-83BA-C5AB3F98B2D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4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3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9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0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2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0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3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5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E299-32E7-4329-B03F-EB16BE6BF665}" type="datetimeFigureOut">
              <a:rPr lang="ru-RU" smtClean="0"/>
              <a:t>30.03.2025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5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33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7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31" Type="http://schemas.openxmlformats.org/officeDocument/2006/relationships/image" Target="../media/image1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3.wmf"/><Relationship Id="rId22" Type="http://schemas.openxmlformats.org/officeDocument/2006/relationships/image" Target="../media/image4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901" y="2249797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   Практическое занятие №2.       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РАДИОАКТИВНЫЙ РАСПАД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Решение задач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380825" y="98520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1262358" y="57268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3221" y="756442"/>
            <a:ext cx="11773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Используя формулу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Вайцзеккера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получит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соотношение для вычисления энергии спонтанного деления на два одинаковых осколка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рассчитайте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энергию симметричного деления ядра </a:t>
            </a:r>
            <a:r>
              <a:rPr lang="en-US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238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U.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62794" y="1581559"/>
            <a:ext cx="6222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Энергия, выделяющаяся в реакции симметричного деления: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400517"/>
              </p:ext>
            </p:extLst>
          </p:nvPr>
        </p:nvGraphicFramePr>
        <p:xfrm>
          <a:off x="6329363" y="1522413"/>
          <a:ext cx="44608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" name="Equation" r:id="rId3" imgW="4457520" imgH="419040" progId="Equation.DSMT4">
                  <p:embed/>
                </p:oleObj>
              </mc:Choice>
              <mc:Fallback>
                <p:oleObj name="Equation" r:id="rId3" imgW="445752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363" y="1522413"/>
                        <a:ext cx="446087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520444"/>
              </p:ext>
            </p:extLst>
          </p:nvPr>
        </p:nvGraphicFramePr>
        <p:xfrm>
          <a:off x="1346200" y="2027238"/>
          <a:ext cx="814070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" name="Equation" r:id="rId5" imgW="8140680" imgH="1206360" progId="Equation.DSMT4">
                  <p:embed/>
                </p:oleObj>
              </mc:Choice>
              <mc:Fallback>
                <p:oleObj name="Equation" r:id="rId5" imgW="81406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2027238"/>
                        <a:ext cx="8140700" cy="120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Левая фигурная скобка 12"/>
          <p:cNvSpPr/>
          <p:nvPr/>
        </p:nvSpPr>
        <p:spPr>
          <a:xfrm rot="16200000">
            <a:off x="3578080" y="2694662"/>
            <a:ext cx="664205" cy="129902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Левая фигурная скобка 34"/>
          <p:cNvSpPr/>
          <p:nvPr/>
        </p:nvSpPr>
        <p:spPr>
          <a:xfrm rot="16200000">
            <a:off x="5023767" y="2613265"/>
            <a:ext cx="664205" cy="1480261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13554" y="3815501"/>
            <a:ext cx="181531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поверхностная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энергия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559696" y="3843655"/>
            <a:ext cx="181531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кулоновская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энергия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563661" y="41923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34630"/>
              </p:ext>
            </p:extLst>
          </p:nvPr>
        </p:nvGraphicFramePr>
        <p:xfrm>
          <a:off x="287338" y="4384675"/>
          <a:ext cx="72771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9" name="Equation" r:id="rId7" imgW="7277040" imgH="888840" progId="Equation.DSMT4">
                  <p:embed/>
                </p:oleObj>
              </mc:Choice>
              <mc:Fallback>
                <p:oleObj name="Equation" r:id="rId7" imgW="7277040" imgH="8888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4384675"/>
                        <a:ext cx="72771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668852" y="51477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779688"/>
              </p:ext>
            </p:extLst>
          </p:nvPr>
        </p:nvGraphicFramePr>
        <p:xfrm>
          <a:off x="287338" y="5148263"/>
          <a:ext cx="7421562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" name="Equation" r:id="rId9" imgW="7416720" imgH="1752480" progId="Equation.DSMT4">
                  <p:embed/>
                </p:oleObj>
              </mc:Choice>
              <mc:Fallback>
                <p:oleObj name="Equation" r:id="rId9" imgW="7416720" imgH="1752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5148263"/>
                        <a:ext cx="7421562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841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13" grpId="0" animBg="1"/>
      <p:bldP spid="35" grpId="0" animBg="1"/>
      <p:bldP spid="16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Решение задач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380825" y="98520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1262358" y="57268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3994110" y="57387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668852" y="51477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99437" y="9012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945811"/>
              </p:ext>
            </p:extLst>
          </p:nvPr>
        </p:nvGraphicFramePr>
        <p:xfrm>
          <a:off x="401638" y="925513"/>
          <a:ext cx="88042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8" name="Equation" r:id="rId3" imgW="8800920" imgH="495000" progId="Equation.DSMT4">
                  <p:embed/>
                </p:oleObj>
              </mc:Choice>
              <mc:Fallback>
                <p:oleObj name="Equation" r:id="rId3" imgW="8800920" imgH="4950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8" y="925513"/>
                        <a:ext cx="88042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748416"/>
              </p:ext>
            </p:extLst>
          </p:nvPr>
        </p:nvGraphicFramePr>
        <p:xfrm>
          <a:off x="412750" y="1746250"/>
          <a:ext cx="10544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9" name="Equation" r:id="rId5" imgW="11163240" imgH="495000" progId="Equation.DSMT4">
                  <p:embed/>
                </p:oleObj>
              </mc:Choice>
              <mc:Fallback>
                <p:oleObj name="Equation" r:id="rId5" imgW="11163240" imgH="495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1746250"/>
                        <a:ext cx="105441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1252648" y="2410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296562"/>
              </p:ext>
            </p:extLst>
          </p:nvPr>
        </p:nvGraphicFramePr>
        <p:xfrm>
          <a:off x="858838" y="2347913"/>
          <a:ext cx="69977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0" name="Equation" r:id="rId7" imgW="6997680" imgH="939600" progId="Equation.DSMT4">
                  <p:embed/>
                </p:oleObj>
              </mc:Choice>
              <mc:Fallback>
                <p:oleObj name="Equation" r:id="rId7" imgW="6997680" imgH="939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2347913"/>
                        <a:ext cx="69977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293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Решение задач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380825" y="98520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3221" y="756442"/>
            <a:ext cx="99720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Какое количество ядер </a:t>
            </a:r>
            <a:r>
              <a:rPr lang="en-US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35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делиться в 1 сек для получения мощности в 1 Вт?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 урана-235 делится в секунду в ядерном реакторе мощностью 1000 МВт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668852" y="51477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433499" y="5443041"/>
            <a:ext cx="6222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Домашние задачи: 18, 21, 22, 26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36887" y="1785134"/>
            <a:ext cx="56986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одном акте деления высвобождается 200 МэВ энергии.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35549" y="172052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024273"/>
              </p:ext>
            </p:extLst>
          </p:nvPr>
        </p:nvGraphicFramePr>
        <p:xfrm>
          <a:off x="6135549" y="1720524"/>
          <a:ext cx="56769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3" imgW="5676900" imgH="431800" progId="Equation.DSMT4">
                  <p:embed/>
                </p:oleObj>
              </mc:Choice>
              <mc:Fallback>
                <p:oleObj name="Equation" r:id="rId3" imgW="56769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549" y="1720524"/>
                        <a:ext cx="56769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177934" y="23361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194032"/>
              </p:ext>
            </p:extLst>
          </p:nvPr>
        </p:nvGraphicFramePr>
        <p:xfrm>
          <a:off x="1262358" y="2361032"/>
          <a:ext cx="51530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5" imgW="5156200" imgH="800100" progId="Equation.DSMT4">
                  <p:embed/>
                </p:oleObj>
              </mc:Choice>
              <mc:Fallback>
                <p:oleObj name="Equation" r:id="rId5" imgW="5156200" imgH="800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358" y="2361032"/>
                        <a:ext cx="51530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555968"/>
              </p:ext>
            </p:extLst>
          </p:nvPr>
        </p:nvGraphicFramePr>
        <p:xfrm>
          <a:off x="3300413" y="3290888"/>
          <a:ext cx="29067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7" imgW="2908080" imgH="571320" progId="Equation.DSMT4">
                  <p:embed/>
                </p:oleObj>
              </mc:Choice>
              <mc:Fallback>
                <p:oleObj name="Equation" r:id="rId7" imgW="290808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413" y="3290888"/>
                        <a:ext cx="290671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Прямоугольник 38"/>
          <p:cNvSpPr/>
          <p:nvPr/>
        </p:nvSpPr>
        <p:spPr>
          <a:xfrm>
            <a:off x="572662" y="4049259"/>
            <a:ext cx="40492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Этому числу ядер соответствует масса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408068"/>
              </p:ext>
            </p:extLst>
          </p:nvPr>
        </p:nvGraphicFramePr>
        <p:xfrm>
          <a:off x="4477311" y="3976900"/>
          <a:ext cx="46339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9" imgW="4635360" imgH="533160" progId="Equation.DSMT4">
                  <p:embed/>
                </p:oleObj>
              </mc:Choice>
              <mc:Fallback>
                <p:oleObj name="Equation" r:id="rId9" imgW="463536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7311" y="3976900"/>
                        <a:ext cx="46339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6629643" y="2548629"/>
            <a:ext cx="49998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 делиться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в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секунду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3,13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10</a:t>
            </a:r>
            <a:r>
              <a:rPr lang="ru-RU" sz="1600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10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ядер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3200" y="4819835"/>
            <a:ext cx="52106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таком реакторе за сутки делится масса урана-235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4" name="Объект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798407"/>
              </p:ext>
            </p:extLst>
          </p:nvPr>
        </p:nvGraphicFramePr>
        <p:xfrm>
          <a:off x="5873847" y="4745094"/>
          <a:ext cx="417671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11" imgW="4178160" imgH="596880" progId="Equation.DSMT4">
                  <p:embed/>
                </p:oleObj>
              </mc:Choice>
              <mc:Fallback>
                <p:oleObj name="Equation" r:id="rId11" imgW="417816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847" y="4745094"/>
                        <a:ext cx="4176712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79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/>
      <p:bldP spid="35" grpId="0"/>
      <p:bldP spid="39" grpId="0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УСЛОВИЯ ОСУЩЕСТВЛЕНИЯ РАСПАДОВ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2607" y="699907"/>
            <a:ext cx="118464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Повторим ещё раз условия для осуществления распадов: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76372" y="6549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808815" y="15780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210700" y="1596252"/>
            <a:ext cx="13917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-распад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01649" y="3608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18792" y="1062937"/>
            <a:ext cx="1410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-распад</a:t>
            </a:r>
            <a:endParaRPr lang="ru-RU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962325"/>
              </p:ext>
            </p:extLst>
          </p:nvPr>
        </p:nvGraphicFramePr>
        <p:xfrm>
          <a:off x="1720906" y="1064722"/>
          <a:ext cx="39624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7" name="Equation" r:id="rId4" imgW="3962400" imgH="431800" progId="Equation.DSMT4">
                  <p:embed/>
                </p:oleObj>
              </mc:Choice>
              <mc:Fallback>
                <p:oleObj name="Equation" r:id="rId4" imgW="39624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906" y="1064722"/>
                        <a:ext cx="39624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263784"/>
              </p:ext>
            </p:extLst>
          </p:nvPr>
        </p:nvGraphicFramePr>
        <p:xfrm>
          <a:off x="1720906" y="1563223"/>
          <a:ext cx="4000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8" name="Equation" r:id="rId6" imgW="4000320" imgH="520560" progId="Equation.DSMT4">
                  <p:embed/>
                </p:oleObj>
              </mc:Choice>
              <mc:Fallback>
                <p:oleObj name="Equation" r:id="rId6" imgW="400032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906" y="1563223"/>
                        <a:ext cx="40005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078737"/>
              </p:ext>
            </p:extLst>
          </p:nvPr>
        </p:nvGraphicFramePr>
        <p:xfrm>
          <a:off x="6153150" y="1692275"/>
          <a:ext cx="3479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9" name="Equation" r:id="rId8" imgW="3479760" imgH="431640" progId="Equation.DSMT4">
                  <p:embed/>
                </p:oleObj>
              </mc:Choice>
              <mc:Fallback>
                <p:oleObj name="Equation" r:id="rId8" imgW="34797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150" y="1692275"/>
                        <a:ext cx="3479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042888"/>
              </p:ext>
            </p:extLst>
          </p:nvPr>
        </p:nvGraphicFramePr>
        <p:xfrm>
          <a:off x="6096000" y="1068844"/>
          <a:ext cx="3987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0" name="Equation" r:id="rId10" imgW="3987720" imgH="431640" progId="Equation.DSMT4">
                  <p:embed/>
                </p:oleObj>
              </mc:Choice>
              <mc:Fallback>
                <p:oleObj name="Equation" r:id="rId10" imgW="39877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068844"/>
                        <a:ext cx="3987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Объект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405016"/>
              </p:ext>
            </p:extLst>
          </p:nvPr>
        </p:nvGraphicFramePr>
        <p:xfrm>
          <a:off x="1720906" y="2112016"/>
          <a:ext cx="4000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1" name="Equation" r:id="rId12" imgW="4000320" imgH="520560" progId="Equation.DSMT4">
                  <p:embed/>
                </p:oleObj>
              </mc:Choice>
              <mc:Fallback>
                <p:oleObj name="Equation" r:id="rId12" imgW="400032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906" y="2112016"/>
                        <a:ext cx="40005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Объект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682024"/>
              </p:ext>
            </p:extLst>
          </p:nvPr>
        </p:nvGraphicFramePr>
        <p:xfrm>
          <a:off x="1720906" y="2628382"/>
          <a:ext cx="3556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2" name="Equation" r:id="rId14" imgW="3555720" imgH="431640" progId="Equation.DSMT4">
                  <p:embed/>
                </p:oleObj>
              </mc:Choice>
              <mc:Fallback>
                <p:oleObj name="Equation" r:id="rId14" imgW="35557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906" y="2628382"/>
                        <a:ext cx="3556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007593"/>
              </p:ext>
            </p:extLst>
          </p:nvPr>
        </p:nvGraphicFramePr>
        <p:xfrm>
          <a:off x="818351" y="3536772"/>
          <a:ext cx="3479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3" name="Equation" r:id="rId16" imgW="3479760" imgH="431640" progId="Equation.DSMT4">
                  <p:embed/>
                </p:oleObj>
              </mc:Choice>
              <mc:Fallback>
                <p:oleObj name="Equation" r:id="rId16" imgW="34797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351" y="3536772"/>
                        <a:ext cx="3479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Объект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760377"/>
              </p:ext>
            </p:extLst>
          </p:nvPr>
        </p:nvGraphicFramePr>
        <p:xfrm>
          <a:off x="455237" y="4050903"/>
          <a:ext cx="4864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4" name="Equation" r:id="rId18" imgW="4863960" imgH="431640" progId="Equation.DSMT4">
                  <p:embed/>
                </p:oleObj>
              </mc:Choice>
              <mc:Fallback>
                <p:oleObj name="Equation" r:id="rId18" imgW="48639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37" y="4050903"/>
                        <a:ext cx="4864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761181"/>
              </p:ext>
            </p:extLst>
          </p:nvPr>
        </p:nvGraphicFramePr>
        <p:xfrm>
          <a:off x="442537" y="4576506"/>
          <a:ext cx="4876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5" name="Equation" r:id="rId20" imgW="4876560" imgH="431640" progId="Equation.DSMT4">
                  <p:embed/>
                </p:oleObj>
              </mc:Choice>
              <mc:Fallback>
                <p:oleObj name="Equation" r:id="rId20" imgW="487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37" y="4576506"/>
                        <a:ext cx="4876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9699003" y="1680105"/>
            <a:ext cx="4283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(*)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629092"/>
              </p:ext>
            </p:extLst>
          </p:nvPr>
        </p:nvGraphicFramePr>
        <p:xfrm>
          <a:off x="6165850" y="2185006"/>
          <a:ext cx="3467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6" name="Equation" r:id="rId22" imgW="3466800" imgH="431640" progId="Equation.DSMT4">
                  <p:embed/>
                </p:oleObj>
              </mc:Choice>
              <mc:Fallback>
                <p:oleObj name="Equation" r:id="rId22" imgW="34668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850" y="2185006"/>
                        <a:ext cx="3467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Объект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306483"/>
              </p:ext>
            </p:extLst>
          </p:nvPr>
        </p:nvGraphicFramePr>
        <p:xfrm>
          <a:off x="6116638" y="2689225"/>
          <a:ext cx="3505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7" name="Equation" r:id="rId24" imgW="3504960" imgH="431640" progId="Equation.DSMT4">
                  <p:embed/>
                </p:oleObj>
              </mc:Choice>
              <mc:Fallback>
                <p:oleObj name="Equation" r:id="rId24" imgW="35049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638" y="2689225"/>
                        <a:ext cx="3505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9699003" y="2156356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(**)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9699003" y="2623991"/>
            <a:ext cx="6078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(***)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2" name="Rectangle 11"/>
          <p:cNvSpPr>
            <a:spLocks noChangeArrowheads="1"/>
          </p:cNvSpPr>
          <p:nvPr/>
        </p:nvSpPr>
        <p:spPr bwMode="auto">
          <a:xfrm>
            <a:off x="246121" y="309865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4" name="Rectangle 11"/>
          <p:cNvSpPr>
            <a:spLocks noChangeArrowheads="1"/>
          </p:cNvSpPr>
          <p:nvPr/>
        </p:nvSpPr>
        <p:spPr bwMode="auto">
          <a:xfrm>
            <a:off x="202607" y="3118459"/>
            <a:ext cx="102365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выразим условия осуществления распадов через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массы атомов</a:t>
            </a: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участвующих в них:</a:t>
            </a:r>
            <a:endParaRPr lang="ru-RU" b="1" dirty="0"/>
          </a:p>
        </p:txBody>
      </p:sp>
      <p:sp>
        <p:nvSpPr>
          <p:cNvPr id="55" name="Rectangle 11"/>
          <p:cNvSpPr>
            <a:spLocks noChangeArrowheads="1"/>
          </p:cNvSpPr>
          <p:nvPr/>
        </p:nvSpPr>
        <p:spPr bwMode="auto">
          <a:xfrm>
            <a:off x="352083" y="5093100"/>
            <a:ext cx="5052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(*)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755274"/>
              </p:ext>
            </p:extLst>
          </p:nvPr>
        </p:nvGraphicFramePr>
        <p:xfrm>
          <a:off x="857350" y="5101221"/>
          <a:ext cx="6019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8" name="Equation" r:id="rId26" imgW="6019560" imgH="431640" progId="Equation.DSMT4">
                  <p:embed/>
                </p:oleObj>
              </mc:Choice>
              <mc:Fallback>
                <p:oleObj name="Equation" r:id="rId26" imgW="6019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350" y="5101221"/>
                        <a:ext cx="6019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Объект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77507"/>
              </p:ext>
            </p:extLst>
          </p:nvPr>
        </p:nvGraphicFramePr>
        <p:xfrm>
          <a:off x="7127297" y="5085426"/>
          <a:ext cx="3873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9" name="Equation" r:id="rId28" imgW="3873240" imgH="431640" progId="Equation.DSMT4">
                  <p:embed/>
                </p:oleObj>
              </mc:Choice>
              <mc:Fallback>
                <p:oleObj name="Equation" r:id="rId28" imgW="38732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297" y="5085426"/>
                        <a:ext cx="3873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Rectangle 11"/>
          <p:cNvSpPr>
            <a:spLocks noChangeArrowheads="1"/>
          </p:cNvSpPr>
          <p:nvPr/>
        </p:nvSpPr>
        <p:spPr bwMode="auto">
          <a:xfrm>
            <a:off x="11322748" y="5092314"/>
            <a:ext cx="396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ru-RU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–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333276" y="5633029"/>
            <a:ext cx="5950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(**)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363135"/>
              </p:ext>
            </p:extLst>
          </p:nvPr>
        </p:nvGraphicFramePr>
        <p:xfrm>
          <a:off x="924274" y="5625936"/>
          <a:ext cx="6019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0" name="Equation" r:id="rId30" imgW="6019560" imgH="431640" progId="Equation.DSMT4">
                  <p:embed/>
                </p:oleObj>
              </mc:Choice>
              <mc:Fallback>
                <p:oleObj name="Equation" r:id="rId30" imgW="6019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274" y="5625936"/>
                        <a:ext cx="6019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Объект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831493"/>
              </p:ext>
            </p:extLst>
          </p:nvPr>
        </p:nvGraphicFramePr>
        <p:xfrm>
          <a:off x="7007434" y="5570561"/>
          <a:ext cx="4381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1" name="Equation" r:id="rId32" imgW="4381200" imgH="431640" progId="Equation.DSMT4">
                  <p:embed/>
                </p:oleObj>
              </mc:Choice>
              <mc:Fallback>
                <p:oleObj name="Equation" r:id="rId32" imgW="43812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434" y="5570561"/>
                        <a:ext cx="4381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11364900" y="556213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4" name="Rectangle 11"/>
          <p:cNvSpPr>
            <a:spLocks noChangeArrowheads="1"/>
          </p:cNvSpPr>
          <p:nvPr/>
        </p:nvSpPr>
        <p:spPr bwMode="auto">
          <a:xfrm>
            <a:off x="357582" y="6130331"/>
            <a:ext cx="684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(***)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65" name="Объект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121504"/>
              </p:ext>
            </p:extLst>
          </p:nvPr>
        </p:nvGraphicFramePr>
        <p:xfrm>
          <a:off x="1189530" y="6089325"/>
          <a:ext cx="6019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2" name="Equation" r:id="rId34" imgW="6019560" imgH="431640" progId="Equation.DSMT4">
                  <p:embed/>
                </p:oleObj>
              </mc:Choice>
              <mc:Fallback>
                <p:oleObj name="Equation" r:id="rId34" imgW="6019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530" y="6089325"/>
                        <a:ext cx="6019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Объект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540773"/>
              </p:ext>
            </p:extLst>
          </p:nvPr>
        </p:nvGraphicFramePr>
        <p:xfrm>
          <a:off x="7356475" y="6091238"/>
          <a:ext cx="3860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3" name="Equation" r:id="rId36" imgW="3860640" imgH="431640" progId="Equation.DSMT4">
                  <p:embed/>
                </p:oleObj>
              </mc:Choice>
              <mc:Fallback>
                <p:oleObj name="Equation" r:id="rId36" imgW="38606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6475" y="6091238"/>
                        <a:ext cx="3860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11"/>
          <p:cNvSpPr>
            <a:spLocks noChangeArrowheads="1"/>
          </p:cNvSpPr>
          <p:nvPr/>
        </p:nvSpPr>
        <p:spPr bwMode="auto">
          <a:xfrm>
            <a:off x="11397059" y="6066154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372372" y="1780918"/>
            <a:ext cx="1393600" cy="1212405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Rectangle 11"/>
          <p:cNvSpPr>
            <a:spLocks noChangeArrowheads="1"/>
          </p:cNvSpPr>
          <p:nvPr/>
        </p:nvSpPr>
        <p:spPr bwMode="auto">
          <a:xfrm>
            <a:off x="10372372" y="1748079"/>
            <a:ext cx="130337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десь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аписаны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массы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ядер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06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1" grpId="0"/>
      <p:bldP spid="33" grpId="0"/>
      <p:bldP spid="46" grpId="0"/>
      <p:bldP spid="50" grpId="0"/>
      <p:bldP spid="51" grpId="0"/>
      <p:bldP spid="52" grpId="0"/>
      <p:bldP spid="54" grpId="0"/>
      <p:bldP spid="55" grpId="0"/>
      <p:bldP spid="59" grpId="0"/>
      <p:bldP spid="60" grpId="0"/>
      <p:bldP spid="63" grpId="0"/>
      <p:bldP spid="64" grpId="0"/>
      <p:bldP spid="67" grpId="0"/>
      <p:bldP spid="7" grpId="0" animBg="1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АКТИВНОСТЬ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999906" y="970760"/>
            <a:ext cx="425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число нераспавшихся ядер в момент </a:t>
            </a:r>
            <a:r>
              <a:rPr lang="en-US" sz="16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  <a:p>
            <a:r>
              <a:rPr lang="en-US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16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ядер, распавшихся за время </a:t>
            </a:r>
            <a:r>
              <a:rPr lang="en-US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600" i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ru-RU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1262358" y="57268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795279"/>
              </p:ext>
            </p:extLst>
          </p:nvPr>
        </p:nvGraphicFramePr>
        <p:xfrm>
          <a:off x="1552421" y="898744"/>
          <a:ext cx="13620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" name="Equation" r:id="rId3" imgW="1358900" imgH="736600" progId="Equation.DSMT4">
                  <p:embed/>
                </p:oleObj>
              </mc:Choice>
              <mc:Fallback>
                <p:oleObj name="Equation" r:id="rId3" imgW="1358900" imgH="73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2421" y="898744"/>
                        <a:ext cx="136207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107736"/>
              </p:ext>
            </p:extLst>
          </p:nvPr>
        </p:nvGraphicFramePr>
        <p:xfrm>
          <a:off x="3817164" y="1001582"/>
          <a:ext cx="14382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Equation" r:id="rId5" imgW="1434960" imgH="457200" progId="Equation.DSMT4">
                  <p:embed/>
                </p:oleObj>
              </mc:Choice>
              <mc:Fallback>
                <p:oleObj name="Equation" r:id="rId5" imgW="14349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164" y="1001582"/>
                        <a:ext cx="14382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5395846" y="1859182"/>
            <a:ext cx="63583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активность 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образца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скорость распада, т.е. число распадов в единицу времени</a:t>
            </a:r>
            <a:endParaRPr lang="ru-RU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794367"/>
              </p:ext>
            </p:extLst>
          </p:nvPr>
        </p:nvGraphicFramePr>
        <p:xfrm>
          <a:off x="1552421" y="1884209"/>
          <a:ext cx="322103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" name="Equation" r:id="rId7" imgW="3213000" imgH="736560" progId="Equation.DSMT4">
                  <p:embed/>
                </p:oleObj>
              </mc:Choice>
              <mc:Fallback>
                <p:oleObj name="Equation" r:id="rId7" imgW="32130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2421" y="1884209"/>
                        <a:ext cx="3221037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1427905" y="2990171"/>
            <a:ext cx="66768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единицы измерения активности: </a:t>
            </a:r>
          </a:p>
          <a:p>
            <a:r>
              <a:rPr lang="ru-RU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СИ:  1 Бк = 1 распад/сек</a:t>
            </a:r>
          </a:p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1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 =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3,7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10</a:t>
            </a:r>
            <a:r>
              <a:rPr lang="ru-RU" sz="16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10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Бк  (1 г радия   37 млрд распадов в секунду)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135549" y="1262358"/>
            <a:ext cx="401995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11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4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Решение задач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1262358" y="57268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368964"/>
              </p:ext>
            </p:extLst>
          </p:nvPr>
        </p:nvGraphicFramePr>
        <p:xfrm>
          <a:off x="3700300" y="1483857"/>
          <a:ext cx="43291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Equation" r:id="rId3" imgW="4317840" imgH="583920" progId="Equation.DSMT4">
                  <p:embed/>
                </p:oleObj>
              </mc:Choice>
              <mc:Fallback>
                <p:oleObj name="Equation" r:id="rId3" imgW="431784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300" y="1483857"/>
                        <a:ext cx="4329113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3221" y="756442"/>
            <a:ext cx="11773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15.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раз число распадов ядер радиоактивного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йода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в течение первых суток больше числа распадов в течение вторых суток? Период полураспада изотопа 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равен 193 часам. 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83221" y="1584680"/>
            <a:ext cx="34170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Число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распадов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первые сутки: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63021" y="2355498"/>
            <a:ext cx="34170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Число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распадов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вторые сутки: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987666"/>
              </p:ext>
            </p:extLst>
          </p:nvPr>
        </p:nvGraphicFramePr>
        <p:xfrm>
          <a:off x="3700300" y="2249051"/>
          <a:ext cx="56546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Equation" r:id="rId5" imgW="5638680" imgH="583920" progId="Equation.DSMT4">
                  <p:embed/>
                </p:oleObj>
              </mc:Choice>
              <mc:Fallback>
                <p:oleObj name="Equation" r:id="rId5" imgW="563868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300" y="2249051"/>
                        <a:ext cx="565467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033139"/>
              </p:ext>
            </p:extLst>
          </p:nvPr>
        </p:nvGraphicFramePr>
        <p:xfrm>
          <a:off x="2071561" y="3215358"/>
          <a:ext cx="48291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Equation" r:id="rId7" imgW="4826000" imgH="800100" progId="Equation.DSMT4">
                  <p:embed/>
                </p:oleObj>
              </mc:Choice>
              <mc:Fallback>
                <p:oleObj name="Equation" r:id="rId7" imgW="4826000" imgH="800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561" y="3215358"/>
                        <a:ext cx="482917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984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Решение задач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716208"/>
              </p:ext>
            </p:extLst>
          </p:nvPr>
        </p:nvGraphicFramePr>
        <p:xfrm>
          <a:off x="8619387" y="1467004"/>
          <a:ext cx="327183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" name="Equation" r:id="rId3" imgW="3263760" imgH="736560" progId="Equation.DSMT4">
                  <p:embed/>
                </p:oleObj>
              </mc:Choice>
              <mc:Fallback>
                <p:oleObj name="Equation" r:id="rId3" imgW="32637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9387" y="1467004"/>
                        <a:ext cx="3271837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3221" y="756442"/>
            <a:ext cx="11773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энергию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выделяемую 1 мг препарата 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за время, равное среднему времени жизни, если при одном акте распада выделяется энергия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5.4 МэВ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39866" y="1633924"/>
            <a:ext cx="24276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реднее время жизни: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710832" y="142281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482273"/>
              </p:ext>
            </p:extLst>
          </p:nvPr>
        </p:nvGraphicFramePr>
        <p:xfrm>
          <a:off x="2710832" y="1422811"/>
          <a:ext cx="6953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" name="Equation" r:id="rId5" imgW="698500" imgH="736600" progId="Equation.DSMT4">
                  <p:embed/>
                </p:oleObj>
              </mc:Choice>
              <mc:Fallback>
                <p:oleObj name="Equation" r:id="rId5" imgW="698500" imgH="736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832" y="1422811"/>
                        <a:ext cx="69532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3633324" y="1663695"/>
            <a:ext cx="68458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время жизни число ядер уменьшается в </a:t>
            </a:r>
            <a:r>
              <a:rPr lang="en-US" sz="16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раз: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614808"/>
              </p:ext>
            </p:extLst>
          </p:nvPr>
        </p:nvGraphicFramePr>
        <p:xfrm>
          <a:off x="3406157" y="2219383"/>
          <a:ext cx="22098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" name="Equation" r:id="rId7" imgW="2209800" imgH="812800" progId="Equation.DSMT4">
                  <p:embed/>
                </p:oleObj>
              </mc:Choice>
              <mc:Fallback>
                <p:oleObj name="Equation" r:id="rId7" imgW="2209800" imgH="812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157" y="2219383"/>
                        <a:ext cx="220980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авая фигурная скобка 18"/>
          <p:cNvSpPr/>
          <p:nvPr/>
        </p:nvSpPr>
        <p:spPr>
          <a:xfrm rot="5400000">
            <a:off x="4541626" y="2583157"/>
            <a:ext cx="299207" cy="139612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457085" y="3579783"/>
            <a:ext cx="26784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число распавшихся ядер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558351" y="40539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30097"/>
              </p:ext>
            </p:extLst>
          </p:nvPr>
        </p:nvGraphicFramePr>
        <p:xfrm>
          <a:off x="558351" y="4053979"/>
          <a:ext cx="51530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" name="Equation" r:id="rId9" imgW="5156200" imgH="800100" progId="Equation.DSMT4">
                  <p:embed/>
                </p:oleObj>
              </mc:Choice>
              <mc:Fallback>
                <p:oleObj name="Equation" r:id="rId9" imgW="5156200" imgH="8001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51" y="4053979"/>
                        <a:ext cx="51530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558351" y="50322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814544"/>
              </p:ext>
            </p:extLst>
          </p:nvPr>
        </p:nvGraphicFramePr>
        <p:xfrm>
          <a:off x="527050" y="5032375"/>
          <a:ext cx="66452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" name="Equation" r:id="rId11" imgW="6642000" imgH="812520" progId="Equation.DSMT4">
                  <p:embed/>
                </p:oleObj>
              </mc:Choice>
              <mc:Fallback>
                <p:oleObj name="Equation" r:id="rId11" imgW="6642000" imgH="81252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5032375"/>
                        <a:ext cx="66452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558351" y="6103322"/>
            <a:ext cx="59089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время периода полураспада распадается половина ядер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691269"/>
              </p:ext>
            </p:extLst>
          </p:nvPr>
        </p:nvGraphicFramePr>
        <p:xfrm>
          <a:off x="6654351" y="6094332"/>
          <a:ext cx="19573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" name="Equation" r:id="rId13" imgW="1955520" imgH="380880" progId="Equation.DSMT4">
                  <p:embed/>
                </p:oleObj>
              </mc:Choice>
              <mc:Fallback>
                <p:oleObj name="Equation" r:id="rId13" imgW="195552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351" y="6094332"/>
                        <a:ext cx="19573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637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4" grpId="0"/>
      <p:bldP spid="19" grpId="0" animBg="1"/>
      <p:bldP spid="39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Решение задач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3221" y="756442"/>
            <a:ext cx="11773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α-распада радий 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 превращается в радон 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Rn. Какой объем радона при нормальных условиях будет находиться в равновесии с 1 г радия? Период полураспада 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 T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Ra) = 1600 лет, период полураспада радона T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Rn) = 3,82 дня.  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18485" y="1861679"/>
            <a:ext cx="27674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Радиоактивное семейство: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710832" y="142281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757541"/>
              </p:ext>
            </p:extLst>
          </p:nvPr>
        </p:nvGraphicFramePr>
        <p:xfrm>
          <a:off x="367966" y="2436231"/>
          <a:ext cx="31591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6" name="Equation" r:id="rId3" imgW="3149280" imgH="736560" progId="Equation.DSMT4">
                  <p:embed/>
                </p:oleObj>
              </mc:Choice>
              <mc:Fallback>
                <p:oleObj name="Equation" r:id="rId3" imgW="3149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66" y="2436231"/>
                        <a:ext cx="315912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985961" y="159751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604784"/>
              </p:ext>
            </p:extLst>
          </p:nvPr>
        </p:nvGraphicFramePr>
        <p:xfrm>
          <a:off x="2985961" y="1752317"/>
          <a:ext cx="21336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7" name="Equation" r:id="rId5" imgW="2133600" imgH="508000" progId="Equation.DSMT4">
                  <p:embed/>
                </p:oleObj>
              </mc:Choice>
              <mc:Fallback>
                <p:oleObj name="Equation" r:id="rId5" imgW="2133600" imgH="508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5961" y="1752317"/>
                        <a:ext cx="21336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5197783" y="1746936"/>
            <a:ext cx="69942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Изменение количества ядер радона связано с ростом их числа за счет распада радия и уменьшения их числа из-за собственного распада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19561" y="1723005"/>
            <a:ext cx="7010400" cy="65763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050975" y="2655573"/>
            <a:ext cx="80061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Равновесие количества радона и радия - результат выравнивания их активностей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582204"/>
              </p:ext>
            </p:extLst>
          </p:nvPr>
        </p:nvGraphicFramePr>
        <p:xfrm>
          <a:off x="5467225" y="3147898"/>
          <a:ext cx="356552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8" name="Equation" r:id="rId7" imgW="3555720" imgH="380880" progId="Equation.DSMT4">
                  <p:embed/>
                </p:oleObj>
              </mc:Choice>
              <mc:Fallback>
                <p:oleObj name="Equation" r:id="rId7" imgW="355572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225" y="3147898"/>
                        <a:ext cx="3565525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9229878" y="3208300"/>
            <a:ext cx="28272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ВЕКОВОЕ РАВНОВЕСИЕ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061564"/>
              </p:ext>
            </p:extLst>
          </p:nvPr>
        </p:nvGraphicFramePr>
        <p:xfrm>
          <a:off x="418482" y="3777634"/>
          <a:ext cx="22923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9" name="Equation" r:id="rId9" imgW="2286000" imgH="380880" progId="Equation.DSMT4">
                  <p:embed/>
                </p:oleObj>
              </mc:Choice>
              <mc:Fallback>
                <p:oleObj name="Equation" r:id="rId9" imgW="22860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82" y="3777634"/>
                        <a:ext cx="2292350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909455" y="357189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113765"/>
              </p:ext>
            </p:extLst>
          </p:nvPr>
        </p:nvGraphicFramePr>
        <p:xfrm>
          <a:off x="2909455" y="3571892"/>
          <a:ext cx="35052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0" name="Equation" r:id="rId11" imgW="3505200" imgH="812800" progId="Equation.DSMT4">
                  <p:embed/>
                </p:oleObj>
              </mc:Choice>
              <mc:Fallback>
                <p:oleObj name="Equation" r:id="rId11" imgW="3505200" imgH="812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55" y="3571892"/>
                        <a:ext cx="350520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6932815" y="35273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760030"/>
              </p:ext>
            </p:extLst>
          </p:nvPr>
        </p:nvGraphicFramePr>
        <p:xfrm>
          <a:off x="6932815" y="3527310"/>
          <a:ext cx="3505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1" name="Equation" r:id="rId13" imgW="3505200" imgH="800100" progId="Equation.DSMT4">
                  <p:embed/>
                </p:oleObj>
              </mc:Choice>
              <mc:Fallback>
                <p:oleObj name="Equation" r:id="rId13" imgW="3505200" imgH="8001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2815" y="3527310"/>
                        <a:ext cx="35052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15389" y="442079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34728"/>
              </p:ext>
            </p:extLst>
          </p:nvPr>
        </p:nvGraphicFramePr>
        <p:xfrm>
          <a:off x="515389" y="4420793"/>
          <a:ext cx="36195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2" name="Equation" r:id="rId15" imgW="3619500" imgH="800100" progId="Equation.DSMT4">
                  <p:embed/>
                </p:oleObj>
              </mc:Choice>
              <mc:Fallback>
                <p:oleObj name="Equation" r:id="rId15" imgW="3619500" imgH="8001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89" y="4420793"/>
                        <a:ext cx="36195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546571" y="53695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081810"/>
              </p:ext>
            </p:extLst>
          </p:nvPr>
        </p:nvGraphicFramePr>
        <p:xfrm>
          <a:off x="551312" y="5408183"/>
          <a:ext cx="875347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3" name="Equation" r:id="rId17" imgW="8750160" imgH="863280" progId="Equation.DSMT4">
                  <p:embed/>
                </p:oleObj>
              </mc:Choice>
              <mc:Fallback>
                <p:oleObj name="Equation" r:id="rId17" imgW="8750160" imgH="8632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12" y="5408183"/>
                        <a:ext cx="875347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492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2" grpId="0"/>
      <p:bldP spid="13" grpId="0" animBg="1"/>
      <p:bldP spid="34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Решение задач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1262358" y="57268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18088" y="698549"/>
            <a:ext cx="11773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естественной смеси изотопов урана 99,27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%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238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0,72%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23</a:t>
            </a:r>
            <a:r>
              <a:rPr lang="ru-RU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изотопа подвержены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распаду. Каков возраст вещества Солнечной системы, если при ее образовании оба изотопа присутствовали в равных количествах?  Какой процент 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238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распался с момента образования земной коры (2,5 млрд лет) ?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83221" y="1812801"/>
            <a:ext cx="19825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Найдем из таблиц: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2416231" y="16318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768311"/>
              </p:ext>
            </p:extLst>
          </p:nvPr>
        </p:nvGraphicFramePr>
        <p:xfrm>
          <a:off x="2416231" y="1631868"/>
          <a:ext cx="78390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1" name="Equation" r:id="rId3" imgW="7835900" imgH="800100" progId="Equation.DSMT4">
                  <p:embed/>
                </p:oleObj>
              </mc:Choice>
              <mc:Fallback>
                <p:oleObj name="Equation" r:id="rId3" imgW="7835900" imgH="800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231" y="1631868"/>
                        <a:ext cx="783907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Объект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38592"/>
              </p:ext>
            </p:extLst>
          </p:nvPr>
        </p:nvGraphicFramePr>
        <p:xfrm>
          <a:off x="2701925" y="2406650"/>
          <a:ext cx="73945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2" name="Equation" r:id="rId5" imgW="7391160" imgH="799920" progId="Equation.DSMT4">
                  <p:embed/>
                </p:oleObj>
              </mc:Choice>
              <mc:Fallback>
                <p:oleObj name="Equation" r:id="rId5" imgW="739116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925" y="2406650"/>
                        <a:ext cx="739457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100185"/>
              </p:ext>
            </p:extLst>
          </p:nvPr>
        </p:nvGraphicFramePr>
        <p:xfrm>
          <a:off x="390525" y="3346450"/>
          <a:ext cx="1743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3" name="Equation" r:id="rId7" imgW="1739880" imgH="457200" progId="Equation.DSMT4">
                  <p:embed/>
                </p:oleObj>
              </mc:Choice>
              <mc:Fallback>
                <p:oleObj name="Equation" r:id="rId7" imgW="1739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3346450"/>
                        <a:ext cx="17430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Объект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715760"/>
              </p:ext>
            </p:extLst>
          </p:nvPr>
        </p:nvGraphicFramePr>
        <p:xfrm>
          <a:off x="418088" y="3822040"/>
          <a:ext cx="1743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4" name="Equation" r:id="rId9" imgW="1739880" imgH="457200" progId="Equation.DSMT4">
                  <p:embed/>
                </p:oleObj>
              </mc:Choice>
              <mc:Fallback>
                <p:oleObj name="Equation" r:id="rId9" imgW="1739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088" y="3822040"/>
                        <a:ext cx="17430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504460"/>
              </p:ext>
            </p:extLst>
          </p:nvPr>
        </p:nvGraphicFramePr>
        <p:xfrm>
          <a:off x="2493963" y="3573463"/>
          <a:ext cx="12842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5" name="Equation" r:id="rId11" imgW="1282680" imgH="380880" progId="Equation.DSMT4">
                  <p:embed/>
                </p:oleObj>
              </mc:Choice>
              <mc:Fallback>
                <p:oleObj name="Equation" r:id="rId11" imgW="128268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3573463"/>
                        <a:ext cx="12842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Объект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084405"/>
              </p:ext>
            </p:extLst>
          </p:nvPr>
        </p:nvGraphicFramePr>
        <p:xfrm>
          <a:off x="4724078" y="3355090"/>
          <a:ext cx="152558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6" name="Equation" r:id="rId13" imgW="1523880" imgH="901440" progId="Equation.DSMT4">
                  <p:embed/>
                </p:oleObj>
              </mc:Choice>
              <mc:Fallback>
                <p:oleObj name="Equation" r:id="rId13" imgW="152388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078" y="3355090"/>
                        <a:ext cx="1525588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9621"/>
              </p:ext>
            </p:extLst>
          </p:nvPr>
        </p:nvGraphicFramePr>
        <p:xfrm>
          <a:off x="1389836" y="4466104"/>
          <a:ext cx="5318126" cy="579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7" name="Equation" r:id="rId15" imgW="5308560" imgH="533160" progId="Equation.DSMT4">
                  <p:embed/>
                </p:oleObj>
              </mc:Choice>
              <mc:Fallback>
                <p:oleObj name="Equation" r:id="rId15" imgW="530856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836" y="4466104"/>
                        <a:ext cx="5318126" cy="57924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1389836" y="50438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822355"/>
              </p:ext>
            </p:extLst>
          </p:nvPr>
        </p:nvGraphicFramePr>
        <p:xfrm>
          <a:off x="1389836" y="5043882"/>
          <a:ext cx="46863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8" name="Equation" r:id="rId17" imgW="4686300" imgH="774700" progId="Equation.DSMT4">
                  <p:embed/>
                </p:oleObj>
              </mc:Choice>
              <mc:Fallback>
                <p:oleObj name="Equation" r:id="rId17" imgW="4686300" imgH="7747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836" y="5043882"/>
                        <a:ext cx="46863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1124710" y="6152940"/>
            <a:ext cx="28670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2,5 млрд лет распалось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3991791" y="5943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130509"/>
              </p:ext>
            </p:extLst>
          </p:nvPr>
        </p:nvGraphicFramePr>
        <p:xfrm>
          <a:off x="3991791" y="5943625"/>
          <a:ext cx="45339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9" name="Equation" r:id="rId19" imgW="4533900" imgH="812800" progId="Equation.DSMT4">
                  <p:embed/>
                </p:oleObj>
              </mc:Choice>
              <mc:Fallback>
                <p:oleObj name="Equation" r:id="rId19" imgW="4533900" imgH="8128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1791" y="5943625"/>
                        <a:ext cx="453390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776084"/>
              </p:ext>
            </p:extLst>
          </p:nvPr>
        </p:nvGraphicFramePr>
        <p:xfrm>
          <a:off x="6305044" y="3470547"/>
          <a:ext cx="231616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0" name="Equation" r:id="rId21" imgW="2311200" imgH="774360" progId="Equation.DSMT4">
                  <p:embed/>
                </p:oleObj>
              </mc:Choice>
              <mc:Fallback>
                <p:oleObj name="Equation" r:id="rId21" imgW="23112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044" y="3470547"/>
                        <a:ext cx="2316162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154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48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Решение задач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380825" y="98520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1262358" y="57268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3221" y="756442"/>
            <a:ext cx="11773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Используя значения масс атомов, определить верхнюю границу спектра позитронов, испускаемых при β+-распаде ядра </a:t>
            </a:r>
            <a:r>
              <a:rPr lang="en-US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Даны массы атомов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25137,961 МэВ,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25133,150 МэВ.  </a:t>
            </a:r>
          </a:p>
          <a:p>
            <a:endParaRPr lang="ru-RU" dirty="0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563661" y="41923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668852" y="51477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561821"/>
              </p:ext>
            </p:extLst>
          </p:nvPr>
        </p:nvGraphicFramePr>
        <p:xfrm>
          <a:off x="3316288" y="1920875"/>
          <a:ext cx="27241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3" imgW="2717640" imgH="444240" progId="Equation.DSMT4">
                  <p:embed/>
                </p:oleObj>
              </mc:Choice>
              <mc:Fallback>
                <p:oleObj name="Equation" r:id="rId3" imgW="27176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6288" y="1920875"/>
                        <a:ext cx="27241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99049"/>
              </p:ext>
            </p:extLst>
          </p:nvPr>
        </p:nvGraphicFramePr>
        <p:xfrm>
          <a:off x="852488" y="2693988"/>
          <a:ext cx="4013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5" imgW="4012920" imgH="431640" progId="Equation.DSMT4">
                  <p:embed/>
                </p:oleObj>
              </mc:Choice>
              <mc:Fallback>
                <p:oleObj name="Equation" r:id="rId5" imgW="40129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2693988"/>
                        <a:ext cx="4013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051948"/>
              </p:ext>
            </p:extLst>
          </p:nvPr>
        </p:nvGraphicFramePr>
        <p:xfrm>
          <a:off x="668852" y="3755276"/>
          <a:ext cx="9118601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7" imgW="9118440" imgH="419040" progId="Equation.DSMT4">
                  <p:embed/>
                </p:oleObj>
              </mc:Choice>
              <mc:Fallback>
                <p:oleObj name="Equation" r:id="rId7" imgW="91184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852" y="3755276"/>
                        <a:ext cx="9118601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618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Практическое занятие №2. </a:t>
            </a:r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Решение задач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558251" y="-3178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5317604" y="35081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8104789" y="3585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928050" y="23592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1262358" y="57268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3221" y="756442"/>
            <a:ext cx="11773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Определите возраст предметов, у которых удельная активность изотопа </a:t>
            </a:r>
            <a:r>
              <a:rPr lang="ru-RU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14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составляет 60% удельной активности только что срубленных деревьев.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21724" y="1971853"/>
            <a:ext cx="10891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Изотоп образуется под действием космического излучения. </a:t>
            </a:r>
            <a:endParaRPr lang="ru-RU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Благодаря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ветру и течениям океанов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равновесная активность 15 </a:t>
            </a:r>
            <a:r>
              <a:rPr lang="ru-RU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расп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/мин на каждый грамм углерода. </a:t>
            </a:r>
            <a:endParaRPr lang="ru-RU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живом организме она постоянна. После смерти организма начинает снижаться.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  - это 9 </a:t>
            </a:r>
            <a:r>
              <a:rPr lang="ru-RU" sz="16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/мин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60495" y="15066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739310"/>
              </p:ext>
            </p:extLst>
          </p:nvPr>
        </p:nvGraphicFramePr>
        <p:xfrm>
          <a:off x="3560495" y="1506658"/>
          <a:ext cx="20097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" name="Equation" r:id="rId3" imgW="2005729" imgH="444307" progId="Equation.DSMT4">
                  <p:embed/>
                </p:oleObj>
              </mc:Choice>
              <mc:Fallback>
                <p:oleObj name="Equation" r:id="rId3" imgW="2005729" imgH="444307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495" y="1506658"/>
                        <a:ext cx="20097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6497904" y="14991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356528"/>
              </p:ext>
            </p:extLst>
          </p:nvPr>
        </p:nvGraphicFramePr>
        <p:xfrm>
          <a:off x="6497904" y="1499187"/>
          <a:ext cx="21431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8" name="Equation" r:id="rId5" imgW="2552700" imgH="558800" progId="Equation.DSMT4">
                  <p:embed/>
                </p:oleObj>
              </mc:Choice>
              <mc:Fallback>
                <p:oleObj name="Equation" r:id="rId5" imgW="2552700" imgH="558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7904" y="1499187"/>
                        <a:ext cx="214312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783660" y="291616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127916"/>
              </p:ext>
            </p:extLst>
          </p:nvPr>
        </p:nvGraphicFramePr>
        <p:xfrm>
          <a:off x="649058" y="3193027"/>
          <a:ext cx="22383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9" name="Equation" r:id="rId7" imgW="2235200" imgH="444500" progId="Equation.DSMT4">
                  <p:embed/>
                </p:oleObj>
              </mc:Choice>
              <mc:Fallback>
                <p:oleObj name="Equation" r:id="rId7" imgW="2235200" imgH="4445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058" y="3193027"/>
                        <a:ext cx="22383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1812616" y="38121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290373"/>
              </p:ext>
            </p:extLst>
          </p:nvPr>
        </p:nvGraphicFramePr>
        <p:xfrm>
          <a:off x="1812616" y="3812187"/>
          <a:ext cx="64103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0" name="Equation" r:id="rId9" imgW="6413500" imgH="774700" progId="Equation.DSMT4">
                  <p:embed/>
                </p:oleObj>
              </mc:Choice>
              <mc:Fallback>
                <p:oleObj name="Equation" r:id="rId9" imgW="6413500" imgH="7747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616" y="3812187"/>
                        <a:ext cx="641032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239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</TotalTime>
  <Words>565</Words>
  <Application>Microsoft Office PowerPoint</Application>
  <PresentationFormat>Широкоэкранный</PresentationFormat>
  <Paragraphs>74</Paragraphs>
  <Slides>12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Тема Office</vt:lpstr>
      <vt:lpstr>MathType 6.0 Equation</vt:lpstr>
      <vt:lpstr>Equation</vt:lpstr>
      <vt:lpstr>   Практическое занятие №2.                              РАДИОАКТИВНЫЙ РАСПАД</vt:lpstr>
      <vt:lpstr>Практическое занятие №2.                     УСЛОВИЯ ОСУЩЕСТВЛЕНИЯ РАСПАДОВ</vt:lpstr>
      <vt:lpstr>Практическое занятие №2.                                                    АКТИВНОСТЬ</vt:lpstr>
      <vt:lpstr>Практическое занятие №2.                                                    Решение задач</vt:lpstr>
      <vt:lpstr>Практическое занятие №2.                                                    Решение задач</vt:lpstr>
      <vt:lpstr>Практическое занятие №2.                                                    Решение задач</vt:lpstr>
      <vt:lpstr>Практическое занятие №2.                                                    Решение задач</vt:lpstr>
      <vt:lpstr>Практическое занятие №2.                                                    Решение задач</vt:lpstr>
      <vt:lpstr>Практическое занятие №2.                                                    Решение задач</vt:lpstr>
      <vt:lpstr>Практическое занятие №2.                                                    Решение задач</vt:lpstr>
      <vt:lpstr>Практическое занятие №2.                                                    Решение задач</vt:lpstr>
      <vt:lpstr>Практическое занятие №2.                                                    Решение задач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ЯДЕРНАЯ ФИЗИКА  3 СЕМЕСТР</dc:title>
  <dc:creator>--</dc:creator>
  <cp:lastModifiedBy>--</cp:lastModifiedBy>
  <cp:revision>370</cp:revision>
  <dcterms:created xsi:type="dcterms:W3CDTF">2025-02-16T15:27:58Z</dcterms:created>
  <dcterms:modified xsi:type="dcterms:W3CDTF">2025-03-30T19:08:50Z</dcterms:modified>
</cp:coreProperties>
</file>